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drawings/drawing10.xml" ContentType="application/vnd.openxmlformats-officedocument.drawingml.chartshapes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1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drawings/drawing12.xml" ContentType="application/vnd.openxmlformats-officedocument.drawingml.chartshapes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drawings/drawing13.xml" ContentType="application/vnd.openxmlformats-officedocument.drawingml.chartshapes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drawings/drawing14.xml" ContentType="application/vnd.openxmlformats-officedocument.drawingml.chartshapes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drawings/drawing15.xml" ContentType="application/vnd.openxmlformats-officedocument.drawingml.chartshapes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drawings/drawing16.xml" ContentType="application/vnd.openxmlformats-officedocument.drawingml.chartshapes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3"/>
  </p:notesMasterIdLst>
  <p:sldIdLst>
    <p:sldId id="256" r:id="rId2"/>
    <p:sldId id="337" r:id="rId3"/>
    <p:sldId id="355" r:id="rId4"/>
    <p:sldId id="336" r:id="rId5"/>
    <p:sldId id="769" r:id="rId6"/>
    <p:sldId id="770" r:id="rId7"/>
    <p:sldId id="771" r:id="rId8"/>
    <p:sldId id="772" r:id="rId9"/>
    <p:sldId id="773" r:id="rId10"/>
    <p:sldId id="335" r:id="rId11"/>
    <p:sldId id="338" r:id="rId12"/>
    <p:sldId id="341" r:id="rId13"/>
    <p:sldId id="631" r:id="rId14"/>
    <p:sldId id="763" r:id="rId15"/>
    <p:sldId id="423" r:id="rId16"/>
    <p:sldId id="764" r:id="rId17"/>
    <p:sldId id="765" r:id="rId18"/>
    <p:sldId id="766" r:id="rId19"/>
    <p:sldId id="767" r:id="rId20"/>
    <p:sldId id="546" r:id="rId21"/>
    <p:sldId id="522" r:id="rId22"/>
    <p:sldId id="768" r:id="rId23"/>
    <p:sldId id="553" r:id="rId24"/>
    <p:sldId id="636" r:id="rId25"/>
    <p:sldId id="637" r:id="rId26"/>
    <p:sldId id="638" r:id="rId27"/>
    <p:sldId id="639" r:id="rId28"/>
    <p:sldId id="640" r:id="rId29"/>
    <p:sldId id="641" r:id="rId30"/>
    <p:sldId id="642" r:id="rId31"/>
    <p:sldId id="643" r:id="rId32"/>
    <p:sldId id="644" r:id="rId33"/>
    <p:sldId id="347" r:id="rId34"/>
    <p:sldId id="348" r:id="rId35"/>
    <p:sldId id="646" r:id="rId36"/>
    <p:sldId id="354" r:id="rId37"/>
    <p:sldId id="836" r:id="rId38"/>
    <p:sldId id="837" r:id="rId39"/>
    <p:sldId id="838" r:id="rId40"/>
    <p:sldId id="839" r:id="rId41"/>
    <p:sldId id="840" r:id="rId42"/>
    <p:sldId id="841" r:id="rId43"/>
    <p:sldId id="842" r:id="rId44"/>
    <p:sldId id="843" r:id="rId45"/>
    <p:sldId id="844" r:id="rId46"/>
    <p:sldId id="845" r:id="rId47"/>
    <p:sldId id="846" r:id="rId48"/>
    <p:sldId id="847" r:id="rId49"/>
    <p:sldId id="848" r:id="rId50"/>
    <p:sldId id="849" r:id="rId51"/>
    <p:sldId id="791" r:id="rId52"/>
    <p:sldId id="792" r:id="rId53"/>
    <p:sldId id="793" r:id="rId54"/>
    <p:sldId id="794" r:id="rId55"/>
    <p:sldId id="795" r:id="rId56"/>
    <p:sldId id="796" r:id="rId57"/>
    <p:sldId id="797" r:id="rId58"/>
    <p:sldId id="798" r:id="rId59"/>
    <p:sldId id="799" r:id="rId60"/>
    <p:sldId id="800" r:id="rId61"/>
    <p:sldId id="801" r:id="rId62"/>
    <p:sldId id="802" r:id="rId63"/>
    <p:sldId id="803" r:id="rId64"/>
    <p:sldId id="804" r:id="rId65"/>
    <p:sldId id="805" r:id="rId66"/>
    <p:sldId id="806" r:id="rId67"/>
    <p:sldId id="807" r:id="rId68"/>
    <p:sldId id="808" r:id="rId69"/>
    <p:sldId id="809" r:id="rId70"/>
    <p:sldId id="810" r:id="rId71"/>
    <p:sldId id="811" r:id="rId72"/>
    <p:sldId id="812" r:id="rId73"/>
    <p:sldId id="813" r:id="rId74"/>
    <p:sldId id="814" r:id="rId75"/>
    <p:sldId id="815" r:id="rId76"/>
    <p:sldId id="816" r:id="rId77"/>
    <p:sldId id="817" r:id="rId78"/>
    <p:sldId id="818" r:id="rId79"/>
    <p:sldId id="819" r:id="rId80"/>
    <p:sldId id="820" r:id="rId81"/>
    <p:sldId id="821" r:id="rId82"/>
    <p:sldId id="822" r:id="rId83"/>
    <p:sldId id="823" r:id="rId84"/>
    <p:sldId id="824" r:id="rId85"/>
    <p:sldId id="825" r:id="rId86"/>
    <p:sldId id="826" r:id="rId87"/>
    <p:sldId id="827" r:id="rId88"/>
    <p:sldId id="828" r:id="rId89"/>
    <p:sldId id="829" r:id="rId90"/>
    <p:sldId id="830" r:id="rId91"/>
    <p:sldId id="831" r:id="rId92"/>
    <p:sldId id="832" r:id="rId93"/>
    <p:sldId id="833" r:id="rId94"/>
    <p:sldId id="834" r:id="rId95"/>
    <p:sldId id="835" r:id="rId96"/>
    <p:sldId id="850" r:id="rId97"/>
    <p:sldId id="851" r:id="rId98"/>
    <p:sldId id="852" r:id="rId99"/>
    <p:sldId id="853" r:id="rId100"/>
    <p:sldId id="854" r:id="rId101"/>
    <p:sldId id="339" r:id="rId102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07" d="100"/>
          <a:sy n="107" d="100"/>
        </p:scale>
        <p:origin x="120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0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5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53751037008349E-3"/>
                  <c:y val="-0.348082746698178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6.17292523052994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1.3070069057747477E-2"/>
                  <c:y val="-0.35747227580773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92678383607E-2"/>
                      <c:h val="6.4777945548137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6.4191984898874163E-3"/>
                  <c:y val="-0.355456401308945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5.63847282961825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1.2849104512790374E-2"/>
                  <c:y val="-0.35899504432167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90019385161E-2"/>
                      <c:h val="6.5360582830863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6.3829875600530366E-3"/>
                  <c:y val="-0.37614549561833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8.1364272090224659E-3"/>
                  <c:y val="-0.370533324580097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 факт</c:v>
                </c:pt>
                <c:pt idx="2">
                  <c:v>2024 год факт</c:v>
                </c:pt>
                <c:pt idx="3">
                  <c:v>2025 год план</c:v>
                </c:pt>
                <c:pt idx="4">
                  <c:v>2026 год 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222.80699999999999</c:v>
                </c:pt>
                <c:pt idx="1">
                  <c:v>226.57300000000001</c:v>
                </c:pt>
                <c:pt idx="2">
                  <c:v>230.93</c:v>
                </c:pt>
                <c:pt idx="3">
                  <c:v>235.779</c:v>
                </c:pt>
                <c:pt idx="4">
                  <c:v>240.68799999999999</c:v>
                </c:pt>
                <c:pt idx="5">
                  <c:v>245.14599999999999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137344"/>
        <c:axId val="132138880"/>
        <c:axId val="0"/>
      </c:bar3DChart>
      <c:catAx>
        <c:axId val="1321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8880"/>
        <c:crosses val="autoZero"/>
        <c:auto val="1"/>
        <c:lblAlgn val="ctr"/>
        <c:lblOffset val="100"/>
        <c:noMultiLvlLbl val="0"/>
      </c:catAx>
      <c:valAx>
        <c:axId val="132138880"/>
        <c:scaling>
          <c:orientation val="minMax"/>
          <c:max val="3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221416785431045E-2"/>
          <c:y val="3.10678083414359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704"/>
          <c:y val="0.16202264617431977"/>
          <c:w val="0.21497824944500596"/>
          <c:h val="0.725844868976404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398607009905117"/>
                  <c:y val="-8.640613585984217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D4F866C-4DBE-4323-B012-BDE18C55593C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BF8743D-C9CD-44CE-8105-24CD85ED8991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59,9%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671437752785771"/>
                      <c:h val="0.54485271024743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9"/>
                  <c:y val="-4.387751812800578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2ADCF0E-A128-4661-B666-6D80A0E2BFF0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5 555,2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40,1%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8280.1</c:v>
                </c:pt>
                <c:pt idx="1">
                  <c:v>5555.2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6"/>
          <c:y val="0.22035205964769347"/>
          <c:w val="0.22707123253666261"/>
          <c:h val="0.779647940352306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31"/>
                  <c:y val="-1.44193083484551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8929108F-6854-4FA5-A57C-9E5C137940F4}" type="CATEGORYNAM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7 605,7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91,8%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9861394757757397"/>
                  <c:y val="-4.928367973058472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EF125B1-2674-462F-9A27-F99668EEAA81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674,4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79319391862444"/>
                      <c:h val="0.477127541384290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7605.7</c:v>
                </c:pt>
                <c:pt idx="1">
                  <c:v>674.4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НДФЛ</a:t>
                    </a:r>
                    <a:r>
                      <a:rPr lang="ru-RU" baseline="0" dirty="0"/>
                      <a:t>
</a:t>
                    </a:r>
                    <a:fld id="{22BD82B4-B15B-4003-8838-574CB20A1CEC}" type="VALUE">
                      <a:rPr lang="en-US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20608999284979732"/>
                  <c:y val="-0.44658869714628358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117,7</a:t>
                    </a:r>
                    <a:endParaRPr lang="ru-RU" baseline="0" dirty="0"/>
                  </a:p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5800575814463167"/>
                  <c:y val="-0.22257686741047042"/>
                </c:manualLayout>
              </c:layout>
              <c:tx>
                <c:rich>
                  <a:bodyPr/>
                  <a:lstStyle/>
                  <a:p>
                    <a:fld id="{7E5A8DE4-5AA8-4EF9-90C2-84F46A05DF2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1 585,0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1953220772240885E-2"/>
                      <c:h val="0.123941708151149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8478673309803182"/>
                  <c:y val="-4.63590042506692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3412476297360546"/>
                  <c:y val="0.19643394885948345"/>
                </c:manualLayout>
              </c:layout>
              <c:tx>
                <c:rich>
                  <a:bodyPr/>
                  <a:lstStyle/>
                  <a:p>
                    <a:fld id="{6ABBE69D-960F-4EFC-B125-CF75E04BDE1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82C3AB4-F695-4258-BA53-F0828E34FA86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3159008697715319"/>
                  <c:y val="0.17448499874282966"/>
                </c:manualLayout>
              </c:layout>
              <c:tx>
                <c:rich>
                  <a:bodyPr/>
                  <a:lstStyle/>
                  <a:p>
                    <a:fld id="{1CA8C72B-AD9E-474E-BDCF-217025DDAB3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577,5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73"/>
                  <c:y val="-8.6773527356609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451,4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23"/>
                  <c:y val="-0.24829258737333282"/>
                </c:manualLayout>
              </c:layout>
              <c:tx>
                <c:rich>
                  <a:bodyPr/>
                  <a:lstStyle/>
                  <a:p>
                    <a:fld id="{6663F101-27AB-4DB8-BE26-A7228EED5A6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86,2</a:t>
                    </a:r>
                    <a:r>
                      <a:rPr lang="ru-RU" baseline="0" dirty="0"/>
                      <a:t>
</a:t>
                    </a:r>
                    <a:fld id="{7D4A149A-A95C-4DF6-850A-365DA234B368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Патент</c:v>
                </c:pt>
                <c:pt idx="4">
                  <c:v>Земля ЮЛ</c:v>
                </c:pt>
                <c:pt idx="5">
                  <c:v>Земля ФЛ</c:v>
                </c:pt>
                <c:pt idx="6">
                  <c:v>Налог на имущество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3085.3</c:v>
                </c:pt>
                <c:pt idx="1">
                  <c:v>117.7</c:v>
                </c:pt>
                <c:pt idx="2">
                  <c:v>1585</c:v>
                </c:pt>
                <c:pt idx="3">
                  <c:v>210.3</c:v>
                </c:pt>
                <c:pt idx="4">
                  <c:v>1492.4</c:v>
                </c:pt>
                <c:pt idx="5">
                  <c:v>577.5</c:v>
                </c:pt>
                <c:pt idx="6">
                  <c:v>451.4</c:v>
                </c:pt>
                <c:pt idx="7">
                  <c:v>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Lbls>
            <c:dLbl>
              <c:idx val="0"/>
              <c:layout>
                <c:manualLayout>
                  <c:x val="0.2838119758724128"/>
                  <c:y val="0.140094175764508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676E9A6-8BC1-42B6-9AE4-361D3AC49449}" type="CATEGORYNAME">
                      <a:rPr lang="ru-RU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7C2D6C4-1D16-4053-BC9F-830BF59C6969}" type="VALUE">
                      <a:rPr lang="ru-RU" baseline="0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31302747970532008"/>
                  <c:y val="0.17973916140215776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30469926234249833"/>
                  <c:y val="-3.98246275527985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0F702E8-42E2-4A3D-A4BF-0923062F11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2692DB8-A50C-47D4-946F-2EABB828434A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52001980622841"/>
                      <c:h val="0.149585548333290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2.7982882170180325E-2"/>
                  <c:y val="-0.16394962964541229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4748435518658848"/>
                  <c:y val="-0.18539704508575736"/>
                </c:manualLayout>
              </c:layout>
              <c:tx>
                <c:rich>
                  <a:bodyPr/>
                  <a:lstStyle/>
                  <a:p>
                    <a:fld id="{0880FBD3-8D5A-4E36-8B47-6546C8C06DA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C4C7135-D441-4AF4-BA68-308DBE201002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431943625037831"/>
                  <c:y val="-3.45657940594119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931287-A28E-4F00-AA2F-BF0D44F7FAB9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F282D29-E3C8-4D6A-BDA9-05FB63BF5FFD}" type="VALUE">
                      <a:rPr lang="ru-RU" baseline="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454038631722911"/>
                      <c:h val="0.1962384696981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0.25467057779020713"/>
                  <c:y val="5.82475234867358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Аренда земли</c:v>
                </c:pt>
                <c:pt idx="1">
                  <c:v>Аренда имущества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Пользование природ рес</c:v>
                </c:pt>
                <c:pt idx="6">
                  <c:v>Прочее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389.5</c:v>
                </c:pt>
                <c:pt idx="1">
                  <c:v>48.4</c:v>
                </c:pt>
                <c:pt idx="2">
                  <c:v>30</c:v>
                </c:pt>
                <c:pt idx="3">
                  <c:v>55</c:v>
                </c:pt>
                <c:pt idx="4">
                  <c:v>20</c:v>
                </c:pt>
                <c:pt idx="5">
                  <c:v>44.7</c:v>
                </c:pt>
                <c:pt idx="6">
                  <c:v>86.8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(исполнение)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 formatCode="#,##0.00">
                  <c:v>2132.6999999999998</c:v>
                </c:pt>
                <c:pt idx="1">
                  <c:v>2810.5</c:v>
                </c:pt>
                <c:pt idx="2">
                  <c:v>3085.4</c:v>
                </c:pt>
                <c:pt idx="3">
                  <c:v>3472.1</c:v>
                </c:pt>
                <c:pt idx="4">
                  <c:v>3947.8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(исполнение)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 formatCode="General">
                  <c:v>491.5</c:v>
                </c:pt>
                <c:pt idx="1">
                  <c:v>615.4</c:v>
                </c:pt>
                <c:pt idx="2">
                  <c:v>484.4</c:v>
                </c:pt>
                <c:pt idx="3">
                  <c:v>486.4</c:v>
                </c:pt>
                <c:pt idx="4">
                  <c:v>488.4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(исполнение)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 formatCode="General">
                  <c:v>1762.7</c:v>
                </c:pt>
                <c:pt idx="1">
                  <c:v>2638</c:v>
                </c:pt>
                <c:pt idx="2">
                  <c:v>2521.3000000000002</c:v>
                </c:pt>
                <c:pt idx="3">
                  <c:v>2609.8000000000002</c:v>
                </c:pt>
                <c:pt idx="4">
                  <c:v>2658.4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(исполнение)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Лист1!$E$2:$E$6</c:f>
              <c:numCache>
                <c:formatCode>#,##0.0</c:formatCode>
                <c:ptCount val="5"/>
                <c:pt idx="0" formatCode="#,##0.00">
                  <c:v>992.3</c:v>
                </c:pt>
                <c:pt idx="1">
                  <c:v>1401.8</c:v>
                </c:pt>
                <c:pt idx="2">
                  <c:v>1795.2</c:v>
                </c:pt>
                <c:pt idx="3">
                  <c:v>2089.1999999999998</c:v>
                </c:pt>
                <c:pt idx="4">
                  <c:v>2546.4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(исполнение)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Лист1!$F$2:$F$6</c:f>
              <c:numCache>
                <c:formatCode>#,##0.0</c:formatCode>
                <c:ptCount val="5"/>
                <c:pt idx="0" formatCode="General">
                  <c:v>371.8</c:v>
                </c:pt>
                <c:pt idx="1">
                  <c:v>615.6</c:v>
                </c:pt>
                <c:pt idx="2">
                  <c:v>110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664376738088076E-3"/>
                  <c:y val="-5.11320659957121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8276282894874474E-2"/>
                  <c:y val="-1.7474466307396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(исполнение)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Лист1!$G$2:$G$6</c:f>
              <c:numCache>
                <c:formatCode>#,##0.0</c:formatCode>
                <c:ptCount val="5"/>
                <c:pt idx="0" formatCode="General">
                  <c:v>117.9</c:v>
                </c:pt>
                <c:pt idx="1">
                  <c:v>113.5</c:v>
                </c:pt>
                <c:pt idx="2">
                  <c:v>117.7</c:v>
                </c:pt>
                <c:pt idx="3">
                  <c:v>125</c:v>
                </c:pt>
                <c:pt idx="4">
                  <c:v>138.19999999999999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853345163691316E-3"/>
                  <c:y val="-1.6375463609066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(исполнение)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Лист1!$H$2:$H$6</c:f>
              <c:numCache>
                <c:formatCode>#,##0.0</c:formatCode>
                <c:ptCount val="5"/>
                <c:pt idx="0" formatCode="General">
                  <c:v>361.4</c:v>
                </c:pt>
                <c:pt idx="1">
                  <c:v>334.3</c:v>
                </c:pt>
                <c:pt idx="2">
                  <c:v>166.2</c:v>
                </c:pt>
                <c:pt idx="3" formatCode="0.0">
                  <c:v>171.2</c:v>
                </c:pt>
                <c:pt idx="4" formatCode="0.0">
                  <c:v>174.9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29401</c:v>
                </c:pt>
                <c:pt idx="1">
                  <c:v>35089</c:v>
                </c:pt>
                <c:pt idx="2">
                  <c:v>34536</c:v>
                </c:pt>
                <c:pt idx="3">
                  <c:v>24022</c:v>
                </c:pt>
                <c:pt idx="4">
                  <c:v>26553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36"/>
          <c:h val="0.88757710748058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5E-2"/>
                  <c:y val="-1.07893660966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5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-1.771926077894895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(факт)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3497.9</c:v>
                </c:pt>
                <c:pt idx="1">
                  <c:v>3915.7</c:v>
                </c:pt>
                <c:pt idx="2">
                  <c:v>3821.1</c:v>
                </c:pt>
                <c:pt idx="3">
                  <c:v>3833</c:v>
                </c:pt>
                <c:pt idx="4">
                  <c:v>3832.6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32E-3"/>
                  <c:y val="-8.0917060013486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7.20799851470642E-3"/>
                  <c:y val="-3.54739996209571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(факт)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3293</c:v>
                </c:pt>
                <c:pt idx="1">
                  <c:v>2590.6999999999998</c:v>
                </c:pt>
                <c:pt idx="2">
                  <c:v>1383</c:v>
                </c:pt>
                <c:pt idx="3">
                  <c:v>751.2</c:v>
                </c:pt>
                <c:pt idx="4">
                  <c:v>670.7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673730510181505E-3"/>
                  <c:y val="-3.3717658822222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7EA-49E3-A7CC-63468A44C781}"/>
                </c:ext>
              </c:extLst>
            </c:dLbl>
            <c:dLbl>
              <c:idx val="2"/>
              <c:layout>
                <c:manualLayout>
                  <c:x val="8.2858056785636795E-3"/>
                  <c:y val="-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4C0-43A7-BB9D-BAC837B471BD}"/>
                </c:ext>
              </c:extLst>
            </c:dLbl>
            <c:dLbl>
              <c:idx val="3"/>
              <c:layout>
                <c:manualLayout>
                  <c:x val="8.28580567856367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4C0-43A7-BB9D-BAC837B471BD}"/>
                </c:ext>
              </c:extLst>
            </c:dLbl>
            <c:dLbl>
              <c:idx val="4"/>
              <c:layout>
                <c:manualLayout>
                  <c:x val="5.9184326275454856E-3"/>
                  <c:y val="-2.59366606324792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4C0-43A7-BB9D-BAC837B47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(факт)</c:v>
                </c:pt>
                <c:pt idx="2">
                  <c:v>2025 год (план)</c:v>
                </c:pt>
                <c:pt idx="3">
                  <c:v>2026 год (прогноз)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65.099999999999994</c:v>
                </c:pt>
                <c:pt idx="2">
                  <c:v>351.1</c:v>
                </c:pt>
                <c:pt idx="3">
                  <c:v>316.8</c:v>
                </c:pt>
                <c:pt idx="4">
                  <c:v>307.3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0-43A7-BB9D-BAC837B47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0833280"/>
        <c:axId val="90834816"/>
        <c:axId val="0"/>
      </c:bar3DChart>
      <c:catAx>
        <c:axId val="90833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4816"/>
        <c:crosses val="autoZero"/>
        <c:auto val="1"/>
        <c:lblAlgn val="ctr"/>
        <c:lblOffset val="100"/>
        <c:noMultiLvlLbl val="0"/>
      </c:catAx>
      <c:valAx>
        <c:axId val="908348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96530810521427"/>
          <c:y val="0.18922121398276012"/>
          <c:w val="8.7842588705654631E-2"/>
          <c:h val="0.1490612562656436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6E-4"/>
          <c:y val="1.2905070168355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06"/>
          <c:y val="0.17051614148135594"/>
          <c:w val="0.43555969399485761"/>
          <c:h val="0.610864206145117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74681555125645"/>
                  <c:y val="0.16488561456134512"/>
                </c:manualLayout>
              </c:layout>
              <c:tx>
                <c:rich>
                  <a:bodyPr/>
                  <a:lstStyle/>
                  <a:p>
                    <a:fld id="{B409C3E4-A8CC-4DCF-8E25-161731720951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D592CAC-0871-4BAC-8873-67E1BEAA666B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3542850151636044"/>
                  <c:y val="4.362198567443123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C82C00B-4D97-4F32-9B92-65F70A670BE3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E639E75-4708-4F1E-84FD-E96B9D91CE19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0,7%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09220187655918"/>
                      <c:h val="0.195647435778740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244274281737291"/>
                  <c:y val="-7.5565870767445587E-2"/>
                </c:manualLayout>
              </c:layout>
              <c:tx>
                <c:rich>
                  <a:bodyPr/>
                  <a:lstStyle/>
                  <a:p>
                    <a:fld id="{F14065D4-B41B-42FE-B12F-EF582A95E56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FA46F09-1EA8-400D-874B-FC5C308A7D53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20542965382175166"/>
                  <c:y val="-0.1534462027367329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34DB67E-4FBB-4E3D-A3F1-14614F1B36D5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2514C51-00ED-4845-BDB5-6D5C2DED88AC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8,9%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63918425960019"/>
                      <c:h val="0.140311570319347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4.3579696379006536E-2"/>
                  <c:y val="-0.2601026583466034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Охрана окружающей среды</a:t>
                    </a:r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14,2</a:t>
                    </a:r>
                    <a:r>
                      <a:rPr lang="ru-RU" sz="1050" baseline="0" dirty="0"/>
                      <a:t>
</a:t>
                    </a:r>
                    <a:r>
                      <a:rPr lang="ru-RU" sz="1050" baseline="0" dirty="0" smtClean="0"/>
                      <a:t>0,1%</a:t>
                    </a:r>
                    <a:endParaRPr lang="ru-RU" sz="1050" baseline="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9371887972043512"/>
                      <c:h val="0.112521255354343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1086462156179157"/>
                  <c:y val="-7.4494037699514865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A4AA7BEF-AD8B-4422-B553-EC2FB1C9E368}" type="CATEGORYNAME">
                      <a:rPr lang="ru-RU" sz="1050" b="0" dirty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050" b="0" baseline="0" dirty="0"/>
                      <a:t>
</a:t>
                    </a:r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6EB19BEB-D2F3-49F5-AF33-DFD32871160D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>
                        <a:solidFill>
                          <a:srgbClr val="FF0000"/>
                        </a:solidFill>
                      </a:rPr>
                      <a:t>60,0%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772653388862697"/>
                      <c:h val="0.167757016195731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3451595369109585"/>
                  <c:y val="-0.1020475927057487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2AF7519-9100-491A-870E-B4BED8A14721}" type="CATEGORYNAME">
                      <a:rPr lang="ru-RU" sz="1050" b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4A982D74-86B0-482D-A43C-1BDF00C2DF4E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/>
                      <a:t>5,8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9388139609834"/>
                      <c:h val="0.144473337839005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5068816963404433"/>
                  <c:y val="-8.3265246762706281E-3"/>
                </c:manualLayout>
              </c:layout>
              <c:tx>
                <c:rich>
                  <a:bodyPr/>
                  <a:lstStyle/>
                  <a:p>
                    <a:fld id="{7F794241-AB54-4EB6-9E7F-5D80E5704D4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5867170-0FB6-43EE-9B76-A79B37F4CAAB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65022160072207"/>
                      <c:h val="0.100273387833450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30309866855932444"/>
                  <c:y val="0.13613851933118551"/>
                </c:manualLayout>
              </c:layout>
              <c:tx>
                <c:rich>
                  <a:bodyPr/>
                  <a:lstStyle/>
                  <a:p>
                    <a:fld id="{AFA8D0B7-9E1B-404C-81EF-E38816EC2AD5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EABC99F-E234-4898-B583-F762F008333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57573860021063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0.12708643024971514"/>
                  <c:y val="0.21343047145996105"/>
                </c:manualLayout>
              </c:layout>
              <c:tx>
                <c:rich>
                  <a:bodyPr/>
                  <a:lstStyle/>
                  <a:p>
                    <a:fld id="{1B07A7D7-023C-4243-AFB9-01627DF8B2E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917F6C2B-138E-4922-AD4B-F6A57DCBEE1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45471715263961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0.11906884083586672"/>
                  <c:y val="0.21273947956399888"/>
                </c:manualLayout>
              </c:layout>
              <c:tx>
                <c:rich>
                  <a:bodyPr/>
                  <a:lstStyle/>
                  <a:p>
                    <a:fld id="{B9F3F0BB-C323-4C73-90B2-59D43B80E3C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7AD8D71-595A-431F-B156-37A33CA684A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1885.3</c:v>
                </c:pt>
                <c:pt idx="1">
                  <c:v>106.4</c:v>
                </c:pt>
                <c:pt idx="2">
                  <c:v>1339.8</c:v>
                </c:pt>
                <c:pt idx="3">
                  <c:v>2567.5</c:v>
                </c:pt>
                <c:pt idx="4">
                  <c:v>22.4</c:v>
                </c:pt>
                <c:pt idx="5">
                  <c:v>7191.1</c:v>
                </c:pt>
                <c:pt idx="6">
                  <c:v>669.9</c:v>
                </c:pt>
                <c:pt idx="7">
                  <c:v>134.5</c:v>
                </c:pt>
                <c:pt idx="8">
                  <c:v>456.2</c:v>
                </c:pt>
                <c:pt idx="9">
                  <c:v>86.1</c:v>
                </c:pt>
                <c:pt idx="10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32"/>
          <c:y val="0.20975015217790399"/>
          <c:w val="0.50028659373616768"/>
          <c:h val="0.738267808265503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91"/>
                  <c:y val="8.531380987357359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800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0% </a:t>
                    </a:r>
                    <a:endParaRPr lang="ru-RU" sz="800" b="1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1708734448044817"/>
                  <c:y val="-0.19021763539275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5D5E55A9-EE0A-46B7-8675-88A791640CF0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1E94D22-AA0E-49AD-A4E8-CD4B455CA5E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5D1E40C4-B284-4DA2-A36E-59D55E08A231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FB1-4F0F-8595-8BC72BA0AC30}"/>
                </c:ext>
              </c:extLst>
            </c:dLbl>
            <c:dLbl>
              <c:idx val="2"/>
              <c:layout>
                <c:manualLayout>
                  <c:x val="0.13590938047169382"/>
                  <c:y val="-0.19737715312955767"/>
                </c:manualLayout>
              </c:layout>
              <c:tx>
                <c:rich>
                  <a:bodyPr/>
                  <a:lstStyle/>
                  <a:p>
                    <a:fld id="{D66D5F7C-EF58-4BD8-BF98-1F706D9E6E0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F64593-F129-4094-8C00-CD72DEAB7A42}" type="VALUE">
                      <a:rPr lang="ru-RU" baseline="0" smtClean="0"/>
                      <a:pPr/>
                      <a:t>[ЗНАЧЕНИЕ]</a:t>
                    </a:fld>
                    <a:endParaRPr lang="ru-RU" baseline="0" dirty="0" smtClean="0"/>
                  </a:p>
                  <a:p>
                    <a:r>
                      <a:rPr lang="ru-RU" baseline="0" dirty="0"/>
                      <a:t>
</a:t>
                    </a:r>
                    <a:fld id="{7039AF5F-8BA7-438F-B449-CEF3500D6827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870865144496116"/>
                  <c:y val="-0.13189196472259584"/>
                </c:manualLayout>
              </c:layout>
              <c:tx>
                <c:rich>
                  <a:bodyPr/>
                  <a:lstStyle/>
                  <a:p>
                    <a:fld id="{88CA461F-9533-49F3-8608-E436A939D208}" type="CATEGORYNAME">
                      <a:rPr lang="ru-RU" smtClean="0"/>
                      <a:pPr/>
                      <a:t>[ИМЯ КАТЕГОРИИ]</a:t>
                    </a:fld>
                    <a:endParaRPr lang="ru-RU" dirty="0" smtClean="0"/>
                  </a:p>
                  <a:p>
                    <a:r>
                      <a:rPr lang="ru-RU" baseline="0" dirty="0"/>
                      <a:t>
</a:t>
                    </a:r>
                    <a:fld id="{A0AF4E34-DD9D-45CA-864F-32099468F5A7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fld id="{735AB53B-C99B-480A-AC63-A16548DBC1EF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52F-462A-8C11-BD13986E7E65}"/>
                </c:ext>
              </c:extLst>
            </c:dLbl>
            <c:dLbl>
              <c:idx val="4"/>
              <c:layout>
                <c:manualLayout>
                  <c:x val="0.2181768875944233"/>
                  <c:y val="6.2759279701782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7522630739703361"/>
                  <c:y val="-7.88140856689682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7A7D21D-327C-4EAF-8970-C03B2E2E1269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7F500552-3C30-471D-BF34-697977B9775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3F202863-C419-4CE5-9DC9-1039BFC6347A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52F-462A-8C11-BD13986E7E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7.1</c:v>
                </c:pt>
                <c:pt idx="1">
                  <c:v>22.2</c:v>
                </c:pt>
                <c:pt idx="2">
                  <c:v>655.6</c:v>
                </c:pt>
                <c:pt idx="3">
                  <c:v>60.4</c:v>
                </c:pt>
                <c:pt idx="4">
                  <c:v>7</c:v>
                </c:pt>
                <c:pt idx="5">
                  <c:v>1133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907631624916461E-2"/>
                  <c:y val="-0.2727221597300337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1 817,1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1885,3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1817.1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F4-49D8-8CD9-29F1F39332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7261964378650066E-3"/>
                  <c:y val="-0.288027405665201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68,2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1885,3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F4-49D8-8CD9-29F1F3933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999680"/>
        <c:axId val="183017856"/>
        <c:axId val="0"/>
      </c:bar3DChart>
      <c:catAx>
        <c:axId val="182999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4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017856"/>
        <c:crosses val="autoZero"/>
        <c:auto val="1"/>
        <c:lblAlgn val="ctr"/>
        <c:lblOffset val="100"/>
        <c:noMultiLvlLbl val="0"/>
      </c:catAx>
      <c:valAx>
        <c:axId val="18301785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2999680"/>
        <c:crosses val="autoZero"/>
        <c:crossBetween val="between"/>
      </c:valAx>
      <c:spPr>
        <a:noFill/>
        <a:ln w="25267">
          <a:noFill/>
        </a:ln>
      </c:spPr>
    </c:plotArea>
    <c:legend>
      <c:legendPos val="r"/>
      <c:layout>
        <c:manualLayout>
          <c:xMode val="edge"/>
          <c:yMode val="edge"/>
          <c:x val="0.35831885821139314"/>
          <c:y val="0.70865428229238359"/>
          <c:w val="0.56586268347357882"/>
          <c:h val="0.2831863007415335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1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616499401301092E-4"/>
                  <c:y val="-0.13508691027794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759-48A4-8197-C1A42A5DE673}"/>
                </c:ext>
              </c:extLst>
            </c:dLbl>
            <c:dLbl>
              <c:idx val="1"/>
              <c:layout>
                <c:manualLayout>
                  <c:x val="1.0667436128496011E-2"/>
                  <c:y val="-0.244624576027500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297909285799518E-2"/>
                      <c:h val="0.116974339452479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59-48A4-8197-C1A42A5DE673}"/>
                </c:ext>
              </c:extLst>
            </c:dLbl>
            <c:dLbl>
              <c:idx val="2"/>
              <c:layout>
                <c:manualLayout>
                  <c:x val="9.4378402399732889E-3"/>
                  <c:y val="-0.29923268329662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23666094713757E-2"/>
                      <c:h val="8.84440127567525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759-48A4-8197-C1A42A5DE673}"/>
                </c:ext>
              </c:extLst>
            </c:dLbl>
            <c:dLbl>
              <c:idx val="3"/>
              <c:layout>
                <c:manualLayout>
                  <c:x val="1.052002452402408E-2"/>
                  <c:y val="-0.325929063437395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749422903627989E-2"/>
                      <c:h val="8.0663014567008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759-48A4-8197-C1A42A5DE673}"/>
                </c:ext>
              </c:extLst>
            </c:dLbl>
            <c:dLbl>
              <c:idx val="4"/>
              <c:layout>
                <c:manualLayout>
                  <c:x val="5.3399416525734865E-3"/>
                  <c:y val="-0.36175167628433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685030881342405E-2"/>
                      <c:h val="6.5101018187521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759-48A4-8197-C1A42A5DE673}"/>
                </c:ext>
              </c:extLst>
            </c:dLbl>
            <c:dLbl>
              <c:idx val="5"/>
              <c:layout>
                <c:manualLayout>
                  <c:x val="5.4625617729717277E-3"/>
                  <c:y val="-0.40338634759536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759-48A4-8197-C1A42A5DE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 год  факт</c:v>
                </c:pt>
                <c:pt idx="1">
                  <c:v>2023 год  факт
</c:v>
                </c:pt>
                <c:pt idx="2">
                  <c:v>2024 год  факт</c:v>
                </c:pt>
                <c:pt idx="3">
                  <c:v>2025 год
план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44.965000000000003</c:v>
                </c:pt>
                <c:pt idx="1">
                  <c:v>50.033000000000001</c:v>
                </c:pt>
                <c:pt idx="2">
                  <c:v>54.3</c:v>
                </c:pt>
                <c:pt idx="3">
                  <c:v>58.984000000000002</c:v>
                </c:pt>
                <c:pt idx="4">
                  <c:v>62.73</c:v>
                </c:pt>
                <c:pt idx="5">
                  <c:v>65.611999999999995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59-48A4-8197-C1A42A5DE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70"/>
          <c:min val="4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731351947161927"/>
                  <c:y val="-0.185899979367371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2990945762580686"/>
                  <c:y val="-0.25195580120727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9D-4A27-9044-8611141A5F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44.8</c:v>
                </c:pt>
                <c:pt idx="1">
                  <c:v>61.6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106,4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F-4112-8FFD-2FDC026DE8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106,4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A2F-4112-8FFD-2FDC026DE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445184"/>
        <c:axId val="182446720"/>
        <c:axId val="0"/>
      </c:bar3DChart>
      <c:catAx>
        <c:axId val="1824451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0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2446720"/>
        <c:crosses val="autoZero"/>
        <c:auto val="1"/>
        <c:lblAlgn val="ctr"/>
        <c:lblOffset val="100"/>
        <c:noMultiLvlLbl val="0"/>
      </c:catAx>
      <c:valAx>
        <c:axId val="18244672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2445184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46185397000813494"/>
          <c:y val="0.69114875792041153"/>
          <c:w val="0.17603389050052962"/>
          <c:h val="0.24074127097749148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4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1716611202545314"/>
                  <c:y val="-0.1896757883132264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330763786332798"/>
                      <c:h val="0.23713691316539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68"/>
                  <c:y val="3.75268587178256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6210298963760612"/>
                  <c:y val="-5.32900223123968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06675009758196"/>
                      <c:h val="0.359130346759428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4995737370100233"/>
                  <c:y val="-0.18898583295949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0728318502"/>
                      <c:h val="0.25917082197838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0.28083169504405758"/>
                  <c:y val="-0.182342384849006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47398253554563"/>
                      <c:h val="0.25927634565529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AEC-4E2A-89E8-5700C34D6D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Водное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11.2</c:v>
                </c:pt>
                <c:pt idx="1">
                  <c:v>16.3</c:v>
                </c:pt>
                <c:pt idx="2">
                  <c:v>1201.0999999999999</c:v>
                </c:pt>
                <c:pt idx="3">
                  <c:v>68.3</c:v>
                </c:pt>
                <c:pt idx="4">
                  <c:v>22.9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567789346269259E-2"/>
                  <c:y val="-0.314544241291872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659-4660-9322-0ADB38260A08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1339,8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59-4660-9322-0ADB38260A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20098862983522E-2"/>
                  <c:y val="-0.2124062458294408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1270,0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4D7-4EB1-B11A-18B50A7EB29D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1339,8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59-4660-9322-0ADB38260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3105792"/>
        <c:axId val="183120256"/>
        <c:axId val="0"/>
      </c:bar3DChart>
      <c:catAx>
        <c:axId val="1831057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120256"/>
        <c:crosses val="autoZero"/>
        <c:auto val="1"/>
        <c:lblAlgn val="ctr"/>
        <c:lblOffset val="100"/>
        <c:noMultiLvlLbl val="0"/>
      </c:catAx>
      <c:valAx>
        <c:axId val="18312025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3105792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ayout>
        <c:manualLayout>
          <c:xMode val="edge"/>
          <c:yMode val="edge"/>
          <c:x val="0.35884968764869307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6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43"/>
          <c:y val="0.39677929244655619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58504484941403"/>
                  <c:y val="-0.2404293356194380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Жилищное хозяйство</a:t>
                    </a:r>
                    <a:r>
                      <a:rPr lang="ru-RU" sz="1000" b="0" dirty="0"/>
                      <a:t>
</a:t>
                    </a:r>
                    <a:r>
                      <a:rPr lang="ru-RU" sz="1000" b="0" dirty="0" smtClean="0"/>
                      <a:t>88,8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7%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02909936964878"/>
                      <c:h val="0.29204942945044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956605920221218"/>
                  <c:y val="0.18350224517660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77247237948359"/>
                      <c:h val="0.21078274135436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3122207407859546"/>
                  <c:y val="-0.4562492865801879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Благоустройство
1 </a:t>
                    </a:r>
                    <a:r>
                      <a:rPr lang="ru-RU" sz="1000" dirty="0" smtClean="0"/>
                      <a:t>114,7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88%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41"/>
                  <c:y val="-0.197866159225479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147,3 
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9B-41B5-B379-ABE936632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179.2</c:v>
                </c:pt>
                <c:pt idx="1">
                  <c:v>689.2</c:v>
                </c:pt>
                <c:pt idx="2">
                  <c:v>1699.1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2 016,9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2 567,5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2016.9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A-4A89-B186-54DD43F0B9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550,6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2 567,5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550.6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3A-4A89-B186-54DD43F0B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201344"/>
        <c:axId val="160465280"/>
        <c:axId val="0"/>
      </c:bar3DChart>
      <c:catAx>
        <c:axId val="1602013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0465280"/>
        <c:crosses val="autoZero"/>
        <c:auto val="1"/>
        <c:lblAlgn val="ctr"/>
        <c:lblOffset val="100"/>
        <c:noMultiLvlLbl val="0"/>
      </c:catAx>
      <c:valAx>
        <c:axId val="16046528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60201344"/>
        <c:crosses val="autoZero"/>
        <c:crossBetween val="between"/>
      </c:valAx>
      <c:spPr>
        <a:noFill/>
        <a:ln w="25149">
          <a:noFill/>
        </a:ln>
      </c:spPr>
    </c:plotArea>
    <c:legend>
      <c:legendPos val="r"/>
      <c:layout>
        <c:manualLayout>
          <c:xMode val="edge"/>
          <c:yMode val="edge"/>
          <c:x val="0.31980491985066767"/>
          <c:y val="0.63691125050046726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52071374785535"/>
          <c:y val="0.241534551716476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1"/>
                <c:pt idx="0">
                  <c:v>Охрана объектов растительного и животного мира  и среды их обитания
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_ ;[Red]\-#,##0.0\ 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64-4B88-972E-A256E28BF3D0}"/>
                </c:ext>
              </c:extLst>
            </c:dLbl>
            <c:spPr>
              <a:noFill/>
              <a:ln w="25247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22,4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64-4B88-972E-A256E28BF3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06710885680843E-3"/>
                  <c:y val="-0.271646713823395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64-4B88-972E-A256E28BF3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22,4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64-4B88-972E-A256E28BF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2786816"/>
        <c:axId val="172800640"/>
        <c:axId val="0"/>
      </c:bar3DChart>
      <c:catAx>
        <c:axId val="1727868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3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2800640"/>
        <c:crosses val="autoZero"/>
        <c:auto val="1"/>
        <c:lblAlgn val="ctr"/>
        <c:lblOffset val="100"/>
        <c:noMultiLvlLbl val="0"/>
      </c:catAx>
      <c:valAx>
        <c:axId val="17280064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2786816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6041032132005751"/>
          <c:y val="0.70496172348075692"/>
          <c:w val="0.29776621269980741"/>
          <c:h val="0.24074127097749148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555937433258501"/>
                  <c:y val="0.1216920960633431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baseline="0" dirty="0" smtClean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1 703,0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20%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1682857121556248"/>
                  <c:y val="3.1333524421285237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Общее </a:t>
                    </a:r>
                    <a:r>
                      <a:rPr lang="ru-RU" dirty="0"/>
                      <a:t>образование
6 302,0 
</a:t>
                    </a:r>
                    <a:r>
                      <a:rPr lang="ru-RU" dirty="0" smtClean="0"/>
                      <a:t>73%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06954930003"/>
                  <c:y val="9.265713921737234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Дополнительное образование детей
378,5 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1BEC-4F6B-8C93-27118FDF561F}"/>
                </c:ext>
              </c:extLst>
            </c:dLbl>
            <c:dLbl>
              <c:idx val="3"/>
              <c:layout>
                <c:manualLayout>
                  <c:x val="-0.26610000440009651"/>
                  <c:y val="-0.20066562303246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FD79EA4-4946-4FB1-AFB9-376C7A9DE165}" type="CATEGORYNAME">
                      <a:rPr lang="ru-RU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fld id="{6D177E6C-0831-4606-B692-E49A35127A7B}" type="VALUE">
                      <a:rPr lang="ru-RU" baseline="0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fld id="{DCA52FEC-C71C-4676-9E90-8F2C659BD9DE}" type="PERCENTAGE">
                      <a:rPr lang="ru-RU" baseline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74648017858836"/>
                      <c:h val="0.287905349018067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26624297099196159"/>
                  <c:y val="-0.1192826729774687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Другие вопросы в области образования
112,0 
</a:t>
                    </a:r>
                    <a:r>
                      <a:rPr lang="ru-RU" dirty="0" smtClean="0"/>
                      <a:t>2%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8398160199"/>
                      <c:h val="0.280804716788573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AC-400A-97F2-BB0607E5F4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1740.9</c:v>
                </c:pt>
                <c:pt idx="1">
                  <c:v>4518.5</c:v>
                </c:pt>
                <c:pt idx="2">
                  <c:v>525.20000000000005</c:v>
                </c:pt>
                <c:pt idx="3">
                  <c:v>78.7</c:v>
                </c:pt>
                <c:pt idx="4">
                  <c:v>327.8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1874252116234074E-3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2 525,9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157-4EC6-A56C-556F97AFD571}"/>
                </c:ext>
              </c:extLst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7 191,1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2525.9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57-4EC6-A56C-556F97AFD5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4 665,2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157-4EC6-A56C-556F97AFD571}"/>
                </c:ext>
              </c:extLst>
            </c:dLbl>
            <c:numFmt formatCode="#,##0.0" sourceLinked="0"/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7 191,1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4665.2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57-4EC6-A56C-556F97AFD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079296"/>
        <c:axId val="185080832"/>
        <c:axId val="0"/>
      </c:bar3DChart>
      <c:catAx>
        <c:axId val="1850792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5080832"/>
        <c:crosses val="autoZero"/>
        <c:auto val="1"/>
        <c:lblAlgn val="ctr"/>
        <c:lblOffset val="100"/>
        <c:noMultiLvlLbl val="0"/>
      </c:catAx>
      <c:valAx>
        <c:axId val="18508083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5079296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8020761228651475"/>
          <c:y val="0.66426946631671058"/>
          <c:w val="0.51855291284465721"/>
          <c:h val="0.28571412948381458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68528295567803"/>
          <c:y val="6.1000773226995299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99524690493303E-2"/>
                  <c:y val="-9.997017438787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97-40EC-9F27-89E4A54BE1BD}"/>
                </c:ext>
              </c:extLst>
            </c:dLbl>
            <c:dLbl>
              <c:idx val="1"/>
              <c:layout>
                <c:manualLayout>
                  <c:x val="1.3680394207406906E-2"/>
                  <c:y val="-0.136577215151410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36364236495E-2"/>
                      <c:h val="4.62460908857567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97-40EC-9F27-89E4A54BE1BD}"/>
                </c:ext>
              </c:extLst>
            </c:dLbl>
            <c:dLbl>
              <c:idx val="2"/>
              <c:layout>
                <c:manualLayout>
                  <c:x val="3.3057417935849318E-3"/>
                  <c:y val="-0.23542223231513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97-40EC-9F27-89E4A54BE1BD}"/>
                </c:ext>
              </c:extLst>
            </c:dLbl>
            <c:dLbl>
              <c:idx val="3"/>
              <c:layout>
                <c:manualLayout>
                  <c:x val="1.0497223335893435E-2"/>
                  <c:y val="-0.28237878047629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97-40EC-9F27-89E4A54BE1BD}"/>
                </c:ext>
              </c:extLst>
            </c:dLbl>
            <c:dLbl>
              <c:idx val="4"/>
              <c:layout>
                <c:manualLayout>
                  <c:x val="1.2565733437025516E-2"/>
                  <c:y val="-0.32638775054913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97-40EC-9F27-89E4A54BE1BD}"/>
                </c:ext>
              </c:extLst>
            </c:dLbl>
            <c:dLbl>
              <c:idx val="5"/>
              <c:layout>
                <c:manualLayout>
                  <c:x val="9.2592368963833067E-3"/>
                  <c:y val="-0.392176614001405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297-40EC-9F27-89E4A54BE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факт</c:v>
                </c:pt>
                <c:pt idx="3">
                  <c:v>2025 год 
план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83591.399999999994</c:v>
                </c:pt>
                <c:pt idx="1">
                  <c:v>97922.1</c:v>
                </c:pt>
                <c:pt idx="2">
                  <c:v>118863.4</c:v>
                </c:pt>
                <c:pt idx="3">
                  <c:v>137299.6</c:v>
                </c:pt>
                <c:pt idx="4">
                  <c:v>154145.29999999999</c:v>
                </c:pt>
                <c:pt idx="5">
                  <c:v>176038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7-40EC-9F27-89E4A54BE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80000"/>
          <c:min val="700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989111643421736"/>
                  <c:y val="-0.143223697738260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72614695929"/>
                      <c:h val="0.53397871865611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19572554269037859"/>
                  <c:y val="-0.12148563361486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4949087635249202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44-4E5A-8624-881DFA66D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630.6</c:v>
                </c:pt>
                <c:pt idx="1">
                  <c:v>39.299999999999997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9543212009545E-2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669,1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27E-4D52-BC72-BB6105BF9E1B}"/>
                </c:ext>
              </c:extLst>
            </c:dLbl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669,9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669.1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7E-4D52-BC72-BB6105BF9E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27E-4D52-BC72-BB6105BF9E1B}"/>
                </c:ext>
              </c:extLst>
            </c:dLbl>
            <c:numFmt formatCode="#,##0.0" sourceLinked="0"/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669,9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7E-4D52-BC72-BB6105BF9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3509376"/>
        <c:axId val="183511680"/>
        <c:axId val="0"/>
      </c:bar3DChart>
      <c:catAx>
        <c:axId val="1835093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511680"/>
        <c:crosses val="autoZero"/>
        <c:auto val="1"/>
        <c:lblAlgn val="ctr"/>
        <c:lblOffset val="100"/>
        <c:noMultiLvlLbl val="0"/>
      </c:catAx>
      <c:valAx>
        <c:axId val="18351168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3509376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6016673806956125"/>
          <c:y val="0.6782556867891516"/>
          <c:w val="0.51855283567978028"/>
          <c:h val="0.28571412948381458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5"/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8"/>
          <c:y val="0.39677929244655619"/>
          <c:w val="0.47528097015545012"/>
          <c:h val="0.7751291523164104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584442745132336"/>
                  <c:y val="-0.1984223854106342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</a:p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
</a:t>
                    </a:r>
                    <a:r>
                      <a:rPr lang="ru-RU" b="1" dirty="0" smtClean="0"/>
                      <a:t>17,0 </a:t>
                    </a:r>
                    <a:r>
                      <a:rPr lang="ru-RU" b="1" dirty="0"/>
                      <a:t>
</a:t>
                    </a:r>
                    <a:r>
                      <a:rPr lang="ru-RU" b="1" dirty="0" smtClean="0"/>
                      <a:t>7%</a:t>
                    </a: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301998359520338"/>
                      <c:h val="0.30907424983377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6864656882095844"/>
                  <c:y val="0.129581630847435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32257813278476"/>
                      <c:h val="0.340160320641282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61745030693989"/>
                  <c:y val="-0.197909293696244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51365999424"/>
                      <c:h val="0.2699720363339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18.100000000000001</c:v>
                </c:pt>
                <c:pt idx="1">
                  <c:v>52.2</c:v>
                </c:pt>
                <c:pt idx="2">
                  <c:v>64.2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134,5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77.099999999999994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B6-4D43-AECA-543357BB88D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769223413472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134,5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B6-4D43-AECA-543357BB8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7997568"/>
        <c:axId val="184808576"/>
        <c:axId val="0"/>
      </c:bar3DChart>
      <c:catAx>
        <c:axId val="1879975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4808576"/>
        <c:crosses val="autoZero"/>
        <c:auto val="1"/>
        <c:lblAlgn val="ctr"/>
        <c:lblOffset val="100"/>
        <c:noMultiLvlLbl val="0"/>
      </c:catAx>
      <c:valAx>
        <c:axId val="18480857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7997568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31044754493407628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73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00961968201125"/>
          <c:y val="0.16648002469447074"/>
          <c:w val="0.46861742542750134"/>
          <c:h val="0.8089332666740739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2.7028080120572945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456,2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10F-4624-B7FE-FB65FE13B1D2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456.2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0F-4624-B7FE-FB65FE13B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456,2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453.8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09-46AD-85E4-9BBB6AD810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2362890694978475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74089560919655E-2"/>
                      <c:h val="0.25799700119139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456,2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09-46AD-85E4-9BBB6AD81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7593856"/>
        <c:axId val="187595392"/>
        <c:axId val="0"/>
      </c:bar3DChart>
      <c:catAx>
        <c:axId val="187593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7595392"/>
        <c:crosses val="autoZero"/>
        <c:auto val="1"/>
        <c:lblAlgn val="ctr"/>
        <c:lblOffset val="100"/>
        <c:noMultiLvlLbl val="0"/>
      </c:catAx>
      <c:valAx>
        <c:axId val="18759539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7593856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26830126935887411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93"/>
          <c:h val="0.726627596933674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620077882760506"/>
                  <c:y val="-0.169010489880602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744568785286484"/>
                      <c:h val="0.228104214314392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5D4-438F-A293-BC4E8A92B4D1}"/>
                </c:ext>
              </c:extLst>
            </c:dLbl>
            <c:dLbl>
              <c:idx val="1"/>
              <c:layout>
                <c:manualLayout>
                  <c:x val="-0.22078118214137823"/>
                  <c:y val="-0.15493212021746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6591679207360797"/>
                      <c:h val="0.282190780595125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D4-438F-A293-BC4E8A92B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26.6</c:v>
                </c:pt>
                <c:pt idx="1">
                  <c:v>59.5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371144789109726E-2"/>
                  <c:y val="-0.2874255972240759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D74-4BD8-AE8B-EE8AA62A479A}"/>
                </c:ext>
              </c:extLst>
            </c:dLbl>
            <c:spPr>
              <a:noFill/>
              <a:ln w="25286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86,1</c:v>
                </c:pt>
              </c:strCache>
            </c:strRef>
          </c:cat>
          <c:val>
            <c:numRef>
              <c:f>Лист1!$B$2</c:f>
              <c:numCache>
                <c:formatCode>_-* #,##0.0\ _₽_-;\-* #,##0.0\ _₽_-;_-* "-"?\ _₽_-;_-@_-</c:formatCode>
                <c:ptCount val="1"/>
                <c:pt idx="0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4-4BD8-AE8B-EE8AA62A47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86,1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74-4BD8-AE8B-EE8AA62A4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8522496"/>
        <c:axId val="188524032"/>
        <c:axId val="0"/>
      </c:bar3DChart>
      <c:catAx>
        <c:axId val="1885224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8524032"/>
        <c:crosses val="autoZero"/>
        <c:auto val="1"/>
        <c:lblAlgn val="ctr"/>
        <c:lblOffset val="100"/>
        <c:noMultiLvlLbl val="0"/>
      </c:catAx>
      <c:valAx>
        <c:axId val="18852403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8522496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1981433899709916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2"/>
      </a:pPr>
      <a:endParaRPr lang="ru-RU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 2024 (факт)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13445.7</c:v>
                </c:pt>
                <c:pt idx="1">
                  <c:v>14487.1</c:v>
                </c:pt>
                <c:pt idx="2">
                  <c:v>14515</c:v>
                </c:pt>
                <c:pt idx="3">
                  <c:v>13418.6</c:v>
                </c:pt>
                <c:pt idx="4">
                  <c:v>13388.2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D-4155-B90B-8F4A01A14F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A8D-4155-B90B-8F4A01A14F97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A8D-4155-B90B-8F4A01A14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 2024 (факт)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46.4</c:v>
                </c:pt>
                <c:pt idx="1">
                  <c:v>106.7</c:v>
                </c:pt>
                <c:pt idx="2">
                  <c:v>244.2</c:v>
                </c:pt>
                <c:pt idx="3">
                  <c:v>426.1</c:v>
                </c:pt>
                <c:pt idx="4">
                  <c:v>476.5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D-4155-B90B-8F4A01A14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8424192"/>
        <c:axId val="188425728"/>
        <c:axId val="0"/>
      </c:bar3DChart>
      <c:catAx>
        <c:axId val="18842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8425728"/>
        <c:crosses val="autoZero"/>
        <c:auto val="1"/>
        <c:lblAlgn val="ctr"/>
        <c:lblOffset val="100"/>
        <c:noMultiLvlLbl val="0"/>
      </c:catAx>
      <c:valAx>
        <c:axId val="18842572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8424192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354456342461E-3"/>
                  <c:y val="-0.393393064120570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038-45D9-8840-7DE46B8A358E}"/>
                </c:ext>
              </c:extLst>
            </c:dLbl>
            <c:dLbl>
              <c:idx val="1"/>
              <c:layout>
                <c:manualLayout>
                  <c:x val="1.1587387726150131E-3"/>
                  <c:y val="-0.44450637325537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701563074188341E-2"/>
                      <c:h val="7.15359984877302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38-45D9-8840-7DE46B8A358E}"/>
                </c:ext>
              </c:extLst>
            </c:dLbl>
            <c:dLbl>
              <c:idx val="2"/>
              <c:layout>
                <c:manualLayout>
                  <c:x val="8.7082204541376242E-3"/>
                  <c:y val="-0.36362792193902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62989582354099E-2"/>
                      <c:h val="6.8705052672422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038-45D9-8840-7DE46B8A358E}"/>
                </c:ext>
              </c:extLst>
            </c:dLbl>
            <c:dLbl>
              <c:idx val="3"/>
              <c:layout>
                <c:manualLayout>
                  <c:x val="-1.4823139309308507E-3"/>
                  <c:y val="-0.33891487181357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038-45D9-8840-7DE46B8A358E}"/>
                </c:ext>
              </c:extLst>
            </c:dLbl>
            <c:dLbl>
              <c:idx val="4"/>
              <c:layout>
                <c:manualLayout>
                  <c:x val="9.7948518540673969E-3"/>
                  <c:y val="-0.238481690259954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7.39698076664781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038-45D9-8840-7DE46B8A358E}"/>
                </c:ext>
              </c:extLst>
            </c:dLbl>
            <c:dLbl>
              <c:idx val="5"/>
              <c:layout>
                <c:manualLayout>
                  <c:x val="5.7246844367718833E-3"/>
                  <c:y val="-0.237863807006518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5.2910787690256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38-45D9-8840-7DE46B8A3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факт</c:v>
                </c:pt>
                <c:pt idx="3">
                  <c:v>2025  год 
план</c:v>
                </c:pt>
                <c:pt idx="4">
                  <c:v>2026 год  
прогноз</c:v>
                </c:pt>
                <c:pt idx="5">
                  <c:v>2027 год 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633.79999999999995</c:v>
                </c:pt>
                <c:pt idx="1">
                  <c:v>688.32</c:v>
                </c:pt>
                <c:pt idx="2">
                  <c:v>589.70000000000005</c:v>
                </c:pt>
                <c:pt idx="3">
                  <c:v>534.4</c:v>
                </c:pt>
                <c:pt idx="4">
                  <c:v>361</c:v>
                </c:pt>
                <c:pt idx="5">
                  <c:v>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38-45D9-8840-7DE46B8A3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554977600650888E-3"/>
                  <c:y val="-0.280024441728696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AF-476A-A6FC-C7DA292C8151}"/>
                </c:ext>
              </c:extLst>
            </c:dLbl>
            <c:dLbl>
              <c:idx val="1"/>
              <c:layout>
                <c:manualLayout>
                  <c:x val="4.4372680395577948E-3"/>
                  <c:y val="-0.32978776167727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AF-476A-A6FC-C7DA292C8151}"/>
                </c:ext>
              </c:extLst>
            </c:dLbl>
            <c:dLbl>
              <c:idx val="2"/>
              <c:layout>
                <c:manualLayout>
                  <c:x val="1.1229537570178132E-2"/>
                  <c:y val="-0.365937911660609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AF-476A-A6FC-C7DA292C8151}"/>
                </c:ext>
              </c:extLst>
            </c:dLbl>
            <c:dLbl>
              <c:idx val="3"/>
              <c:layout>
                <c:manualLayout>
                  <c:x val="4.9599752074329954E-3"/>
                  <c:y val="-0.39540586760201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AF-476A-A6FC-C7DA292C8151}"/>
                </c:ext>
              </c:extLst>
            </c:dLbl>
            <c:dLbl>
              <c:idx val="4"/>
              <c:layout>
                <c:manualLayout>
                  <c:x val="7.9332246291765416E-3"/>
                  <c:y val="-0.40731248115288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AF-476A-A6FC-C7DA292C8151}"/>
                </c:ext>
              </c:extLst>
            </c:dLbl>
            <c:dLbl>
              <c:idx val="5"/>
              <c:layout>
                <c:manualLayout>
                  <c:x val="5.2810548201410231E-3"/>
                  <c:y val="-0.38849592108813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3AF-476A-A6FC-C7DA292C8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 год 
факт</c:v>
                </c:pt>
                <c:pt idx="3">
                  <c:v>2025 год 
план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40.67</c:v>
                </c:pt>
                <c:pt idx="1">
                  <c:v>43.03</c:v>
                </c:pt>
                <c:pt idx="2">
                  <c:v>44.77</c:v>
                </c:pt>
                <c:pt idx="3">
                  <c:v>46.12</c:v>
                </c:pt>
                <c:pt idx="4">
                  <c:v>46.67</c:v>
                </c:pt>
                <c:pt idx="5">
                  <c:v>47.27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F-476A-A6FC-C7DA292C8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5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9609460193772914E-3"/>
                  <c:y val="-2.073102988556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7B-4B27-A087-7A19834BEB58}"/>
                </c:ext>
              </c:extLst>
            </c:dLbl>
            <c:dLbl>
              <c:idx val="1"/>
              <c:layout>
                <c:manualLayout>
                  <c:x val="-1.3802800501251258E-2"/>
                  <c:y val="1.1603155204977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335320841481129E-2"/>
                      <c:h val="6.77258082435285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A7B-4B27-A087-7A19834BEB58}"/>
                </c:ext>
              </c:extLst>
            </c:dLbl>
            <c:dLbl>
              <c:idx val="2"/>
              <c:layout>
                <c:manualLayout>
                  <c:x val="-2.0203734987413312E-2"/>
                  <c:y val="4.6413361478354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7B-4B27-A087-7A19834BEB58}"/>
                </c:ext>
              </c:extLst>
            </c:dLbl>
            <c:dLbl>
              <c:idx val="3"/>
              <c:layout>
                <c:manualLayout>
                  <c:x val="-3.2469050690699212E-2"/>
                  <c:y val="-2.537310669184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7B-4B27-A087-7A19834BEB58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7B-4B27-A087-7A19834BEB58}"/>
                </c:ext>
              </c:extLst>
            </c:dLbl>
            <c:dLbl>
              <c:idx val="5"/>
              <c:layout>
                <c:manualLayout>
                  <c:x val="-1.6986448472033802E-2"/>
                  <c:y val="1.54797615079805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7B-4B27-A087-7A19834BEB58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9052.5</c:v>
                </c:pt>
                <c:pt idx="1">
                  <c:v>10965</c:v>
                </c:pt>
                <c:pt idx="2">
                  <c:v>13007.5</c:v>
                </c:pt>
                <c:pt idx="3">
                  <c:v>15192.6</c:v>
                </c:pt>
                <c:pt idx="4">
                  <c:v>13835.3</c:v>
                </c:pt>
                <c:pt idx="5">
                  <c:v>13954.7</c:v>
                </c:pt>
                <c:pt idx="6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7B-4B27-A087-7A19834BEB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3818307500656135E-2"/>
                  <c:y val="2.691923119653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7B-4B27-A087-7A19834BEB58}"/>
                </c:ext>
              </c:extLst>
            </c:dLbl>
            <c:dLbl>
              <c:idx val="1"/>
              <c:layout>
                <c:manualLayout>
                  <c:x val="2.2363717687590334E-2"/>
                  <c:y val="-2.1555997820044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A7B-4B27-A087-7A19834BEB58}"/>
                </c:ext>
              </c:extLst>
            </c:dLbl>
            <c:dLbl>
              <c:idx val="2"/>
              <c:layout>
                <c:manualLayout>
                  <c:x val="2.8799769335693761E-3"/>
                  <c:y val="-1.34724986375281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A7B-4B27-A087-7A19834BEB58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A7B-4B27-A087-7A19834BEB58}"/>
                </c:ext>
              </c:extLst>
            </c:dLbl>
            <c:dLbl>
              <c:idx val="4"/>
              <c:layout>
                <c:manualLayout>
                  <c:x val="1.04544715236782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A7B-4B27-A087-7A19834BEB58}"/>
                </c:ext>
              </c:extLst>
            </c:dLbl>
            <c:dLbl>
              <c:idx val="5"/>
              <c:layout>
                <c:manualLayout>
                  <c:x val="9.6408623296355602E-3"/>
                  <c:y val="9.4063622560456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724540981727989E-2"/>
                      <c:h val="5.83194459874828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3A7B-4B27-A087-7A19834BEB58}"/>
                </c:ext>
              </c:extLst>
            </c:dLbl>
            <c:dLbl>
              <c:idx val="6"/>
              <c:layout>
                <c:manualLayout>
                  <c:x val="1.8152985143592055E-2"/>
                  <c:y val="6.7144391363922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9108.5</c:v>
                </c:pt>
                <c:pt idx="1">
                  <c:v>11221.8</c:v>
                </c:pt>
                <c:pt idx="2">
                  <c:v>13492.1</c:v>
                </c:pt>
                <c:pt idx="3">
                  <c:v>15155.3</c:v>
                </c:pt>
                <c:pt idx="4">
                  <c:v>14759.2</c:v>
                </c:pt>
                <c:pt idx="5">
                  <c:v>14354.7</c:v>
                </c:pt>
                <c:pt idx="6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A7B-4B27-A087-7A19834BEB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12237776455238E-3"/>
                  <c:y val="8.8147248183512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73053307851828E-2"/>
                      <c:h val="5.50464052450350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3A7B-4B27-A087-7A19834BEB58}"/>
                </c:ext>
              </c:extLst>
            </c:dLbl>
            <c:dLbl>
              <c:idx val="1"/>
              <c:layout>
                <c:manualLayout>
                  <c:x val="7.1809051356076931E-3"/>
                  <c:y val="6.1835956161343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A7B-4B27-A087-7A19834BEB58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A7B-4B27-A087-7A19834BEB58}"/>
                </c:ext>
              </c:extLst>
            </c:dLbl>
            <c:dLbl>
              <c:idx val="3"/>
              <c:layout>
                <c:manualLayout>
                  <c:x val="1.7215449333328404E-2"/>
                  <c:y val="5.0033885123875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814363288888562E-2"/>
                      <c:h val="0.14532829685590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3A7B-4B27-A087-7A19834BEB58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A7B-4B27-A087-7A19834BEB58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A7B-4B27-A087-7A19834BEB58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-56</c:v>
                </c:pt>
                <c:pt idx="1">
                  <c:v>-256.79999999999927</c:v>
                </c:pt>
                <c:pt idx="2">
                  <c:v>-484.6</c:v>
                </c:pt>
                <c:pt idx="3">
                  <c:v>37.299999999999997</c:v>
                </c:pt>
                <c:pt idx="4">
                  <c:v>-923.9</c:v>
                </c:pt>
                <c:pt idx="5">
                  <c:v>-400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A7B-4B27-A087-7A19834BE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7000"/>
          <c:min val="-9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1F0-4303-B6F1-E4C6A325CDDC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F0-4303-B6F1-E4C6A325CDDC}"/>
                </c:ext>
              </c:extLst>
            </c:dLbl>
            <c:dLbl>
              <c:idx val="2"/>
              <c:layout>
                <c:manualLayout>
                  <c:x val="-1.458527400089453E-2"/>
                  <c:y val="6.9619457487179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42626033004879E-2"/>
                      <c:h val="4.36281933586326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1F0-4303-B6F1-E4C6A325CDDC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1F0-4303-B6F1-E4C6A325CDDC}"/>
                </c:ext>
              </c:extLst>
            </c:dLbl>
            <c:dLbl>
              <c:idx val="4"/>
              <c:layout>
                <c:manualLayout>
                  <c:x val="-2.1798859955731414E-2"/>
                  <c:y val="5.355530297203451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1F0-4303-B6F1-E4C6A325CDDC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1F0-4303-B6F1-E4C6A325CDDC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исполнение</c:v>
                </c:pt>
                <c:pt idx="3">
                  <c:v>2025 год 
план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10965</c:v>
                </c:pt>
                <c:pt idx="1">
                  <c:v>13007.5</c:v>
                </c:pt>
                <c:pt idx="2">
                  <c:v>15192.6</c:v>
                </c:pt>
                <c:pt idx="3">
                  <c:v>13835.3</c:v>
                </c:pt>
                <c:pt idx="4">
                  <c:v>13954.7</c:v>
                </c:pt>
                <c:pt idx="5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F0-4303-B6F1-E4C6A325CD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1F0-4303-B6F1-E4C6A325CDDC}"/>
                </c:ext>
              </c:extLst>
            </c:dLbl>
            <c:dLbl>
              <c:idx val="1"/>
              <c:layout>
                <c:manualLayout>
                  <c:x val="1.2662410729292186E-2"/>
                  <c:y val="-2.32064858290599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1F0-4303-B6F1-E4C6A325CDDC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1F0-4303-B6F1-E4C6A325CDDC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1F0-4303-B6F1-E4C6A325CDDC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1F0-4303-B6F1-E4C6A325CDDC}"/>
                </c:ext>
              </c:extLst>
            </c:dLbl>
            <c:dLbl>
              <c:idx val="5"/>
              <c:layout>
                <c:manualLayout>
                  <c:x val="2.7230325547873597E-2"/>
                  <c:y val="4.9387318787940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1F0-4303-B6F1-E4C6A325CDDC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исполнение</c:v>
                </c:pt>
                <c:pt idx="3">
                  <c:v>2025 год 
план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11221.8</c:v>
                </c:pt>
                <c:pt idx="1">
                  <c:v>13492.1</c:v>
                </c:pt>
                <c:pt idx="2">
                  <c:v>15155.3</c:v>
                </c:pt>
                <c:pt idx="3">
                  <c:v>14759.2</c:v>
                </c:pt>
                <c:pt idx="4">
                  <c:v>14354.7</c:v>
                </c:pt>
                <c:pt idx="5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1F0-4303-B6F1-E4C6A325CD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1F0-4303-B6F1-E4C6A325CDDC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1F0-4303-B6F1-E4C6A325CDDC}"/>
                </c:ext>
              </c:extLst>
            </c:dLbl>
            <c:dLbl>
              <c:idx val="2"/>
              <c:layout>
                <c:manualLayout>
                  <c:x val="-1.1696528021103068E-3"/>
                  <c:y val="2.2020345317755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656026823230467E-2"/>
                      <c:h val="4.02483769609644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11F0-4303-B6F1-E4C6A325CDDC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11F0-4303-B6F1-E4C6A325CDDC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11F0-4303-B6F1-E4C6A325CDDC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1F0-4303-B6F1-E4C6A325CDDC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F0-4303-B6F1-E4C6A325C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исполнение</c:v>
                </c:pt>
                <c:pt idx="3">
                  <c:v>2025 год 
план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Лист1!$D$2:$D$7</c:f>
              <c:numCache>
                <c:formatCode>#,##0.0</c:formatCode>
                <c:ptCount val="6"/>
                <c:pt idx="0">
                  <c:v>-256.8</c:v>
                </c:pt>
                <c:pt idx="1">
                  <c:v>-484.6</c:v>
                </c:pt>
                <c:pt idx="2">
                  <c:v>37.299999999999997</c:v>
                </c:pt>
                <c:pt idx="3">
                  <c:v>-923.9</c:v>
                </c:pt>
                <c:pt idx="4">
                  <c:v>-400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1F0-4303-B6F1-E4C6A325CD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19618190571418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исполнение</c:v>
                </c:pt>
                <c:pt idx="3">
                  <c:v>2025 год 
план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748.1</c:v>
                </c:pt>
                <c:pt idx="1">
                  <c:v>1427.5</c:v>
                </c:pt>
                <c:pt idx="2">
                  <c:v>1159.3</c:v>
                </c:pt>
                <c:pt idx="3">
                  <c:v>2771.1</c:v>
                </c:pt>
                <c:pt idx="4">
                  <c:v>2974</c:v>
                </c:pt>
                <c:pt idx="5">
                  <c:v>2974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1F0-4303-B6F1-E4C6A325C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7000"/>
          <c:min val="-9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01.01.2026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2999155920214148"/>
                  <c:y val="0.1711682510812065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r>
                      <a:rPr lang="ru-RU" sz="1400" b="0" dirty="0"/>
                      <a:t>Муниципальные гарантии
 </a:t>
                    </a:r>
                    <a:r>
                      <a:rPr lang="ru-RU" sz="1400" b="0" dirty="0" smtClean="0"/>
                      <a:t>197,1</a:t>
                    </a:r>
                    <a:r>
                      <a:rPr lang="ru-RU" sz="1400" b="0" dirty="0"/>
                      <a:t>
</a:t>
                    </a:r>
                    <a:r>
                      <a:rPr lang="ru-RU" sz="1400" b="0" dirty="0" smtClean="0"/>
                      <a:t>7%</a:t>
                    </a:r>
                    <a:endParaRPr lang="ru-RU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1450617283950618"/>
                  <c:y val="-0.270782101131207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fld id="{9D0B9725-2AC2-4387-8628-93695FB1D1A8}" type="CATEGORYNAME">
                      <a:rPr lang="ru-RU"/>
                      <a:pPr>
                        <a:defRPr sz="1400" b="0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2 518,2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5271483669659561"/>
                  <c:y val="-0.199228362942508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5C7-44B3-81BC-F493A1561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197.1</c:v>
                </c:pt>
                <c:pt idx="1">
                  <c:v>2518.1999999999998</c:v>
                </c:pt>
                <c:pt idx="2">
                  <c:v>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03E-2"/>
          <c:y val="4.9910592076206253E-2"/>
          <c:w val="0.8977737401730671"/>
          <c:h val="0.9098251029388635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178975413478547"/>
                  <c:y val="-4.6633181598223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A7-4B69-8C8E-EAB3A30EC48B}"/>
                </c:ext>
              </c:extLst>
            </c:dLbl>
            <c:dLbl>
              <c:idx val="1"/>
              <c:layout>
                <c:manualLayout>
                  <c:x val="8.6555639039490276E-2"/>
                  <c:y val="4.980046720205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320129759952168E-2"/>
                      <c:h val="4.2203708250686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A7-4B69-8C8E-EAB3A30EC48B}"/>
                </c:ext>
              </c:extLst>
            </c:dLbl>
            <c:dLbl>
              <c:idx val="2"/>
              <c:layout>
                <c:manualLayout>
                  <c:x val="7.3089939671354062E-2"/>
                  <c:y val="4.79002910286287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3365759855211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05-403E-8879-68B96791C007}"/>
                </c:ext>
              </c:extLst>
            </c:dLbl>
            <c:dLbl>
              <c:idx val="3"/>
              <c:layout>
                <c:manualLayout>
                  <c:x val="7.4807288594415933E-2"/>
                  <c:y val="4.6001244851444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8707490688146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1C-4790-A937-3AE304DC8249}"/>
                </c:ext>
              </c:extLst>
            </c:dLbl>
            <c:dLbl>
              <c:idx val="4"/>
              <c:layout>
                <c:manualLayout>
                  <c:x val="7.3017444068289569E-2"/>
                  <c:y val="-4.7266825605705252E-3"/>
                </c:manualLayout>
              </c:layout>
              <c:tx>
                <c:rich>
                  <a:bodyPr/>
                  <a:lstStyle/>
                  <a:p>
                    <a:fld id="{569065ED-678A-4324-827F-B8C37E265047}" type="VALUE">
                      <a:rPr lang="en-US" sz="14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63212326387491E-2"/>
                      <c:h val="4.57449484805933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31C-4790-A937-3AE304DC8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6230.3</c:v>
                </c:pt>
                <c:pt idx="1">
                  <c:v>8529.1</c:v>
                </c:pt>
                <c:pt idx="2">
                  <c:v>8280.1</c:v>
                </c:pt>
                <c:pt idx="3">
                  <c:v>9053.6</c:v>
                </c:pt>
                <c:pt idx="4">
                  <c:v>10054.1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48954083075456E-2"/>
                  <c:y val="-4.790046961318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42D-48B7-A5F3-9210A8E27B3A}"/>
                </c:ext>
              </c:extLst>
            </c:dLbl>
            <c:dLbl>
              <c:idx val="1"/>
              <c:layout>
                <c:manualLayout>
                  <c:x val="4.3610170724021666E-2"/>
                  <c:y val="-2.3950234806594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42D-48B7-A5F3-9210A8E27B3A}"/>
                </c:ext>
              </c:extLst>
            </c:dLbl>
            <c:dLbl>
              <c:idx val="2"/>
              <c:layout>
                <c:manualLayout>
                  <c:x val="1.6674477041537735E-2"/>
                  <c:y val="4.7901412535816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76472726978916E-2"/>
                      <c:h val="4.57449484805933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42D-48B7-A5F3-9210A8E27B3A}"/>
                </c:ext>
              </c:extLst>
            </c:dLbl>
            <c:dLbl>
              <c:idx val="3"/>
              <c:layout>
                <c:manualLayout>
                  <c:x val="1.6674477041537735E-2"/>
                  <c:y val="-2.3950234806592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42D-48B7-A5F3-9210A8E27B3A}"/>
                </c:ext>
              </c:extLst>
            </c:dLbl>
            <c:dLbl>
              <c:idx val="4"/>
              <c:layout>
                <c:manualLayout>
                  <c:x val="1.6674477041537735E-2"/>
                  <c:y val="2.3950234806592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42D-48B7-A5F3-9210A8E27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6790.9</c:v>
                </c:pt>
                <c:pt idx="1">
                  <c:v>6585.1</c:v>
                </c:pt>
                <c:pt idx="2">
                  <c:v>5555.2</c:v>
                </c:pt>
                <c:pt idx="3">
                  <c:v>4901.1000000000004</c:v>
                </c:pt>
                <c:pt idx="4">
                  <c:v>4810.6000000000004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088384"/>
        <c:axId val="72732672"/>
        <c:axId val="0"/>
      </c:bar3DChart>
      <c:catAx>
        <c:axId val="71088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732672"/>
        <c:crosses val="autoZero"/>
        <c:auto val="1"/>
        <c:lblAlgn val="ctr"/>
        <c:lblOffset val="100"/>
        <c:noMultiLvlLbl val="0"/>
      </c:catAx>
      <c:valAx>
        <c:axId val="7273267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08838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8"/>
          <c:y val="1.4863379405825113E-2"/>
          <c:w val="0.63783719743365419"/>
          <c:h val="4.4452430901816421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2 771,1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0.69655</cdr:x>
      <cdr:y>0.3367</cdr:y>
    </cdr:from>
    <cdr:to>
      <cdr:x>0.79974</cdr:x>
      <cdr:y>0.44012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832648" y="1523909"/>
          <a:ext cx="864096" cy="468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0.79974</cdr:x>
      <cdr:y>0.33555</cdr:y>
    </cdr:from>
    <cdr:to>
      <cdr:x>0.96598</cdr:x>
      <cdr:y>0.33555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696744" y="1518683"/>
          <a:ext cx="13920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0.5</cdr:y>
    </cdr:from>
    <cdr:to>
      <cdr:x>0.21874</cdr:x>
      <cdr:y>0.5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0" y="2262981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0.21875</cdr:x>
      <cdr:y>0.38328</cdr:y>
    </cdr:from>
    <cdr:to>
      <cdr:x>0.315</cdr:x>
      <cdr:y>0.5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00200" y="1734707"/>
          <a:ext cx="792088" cy="5282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0.69124</cdr:x>
      <cdr:y>0.69106</cdr:y>
    </cdr:from>
    <cdr:to>
      <cdr:x>0.80499</cdr:x>
      <cdr:y>0.81562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688632" y="3127704"/>
          <a:ext cx="936104" cy="5637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0.80499</cdr:x>
      <cdr:y>0.81562</cdr:y>
    </cdr:from>
    <cdr:to>
      <cdr:x>0.95373</cdr:x>
      <cdr:y>0.81562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24736" y="3691468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1 339,8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0.57952</cdr:x>
      <cdr:y>0.15619</cdr:y>
    </cdr:from>
    <cdr:to>
      <cdr:x>0.84782</cdr:x>
      <cdr:y>0.15619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88432" y="55082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0.02146</cdr:x>
      <cdr:y>0.21569</cdr:y>
    </cdr:from>
    <cdr:to>
      <cdr:x>0.2683</cdr:x>
      <cdr:y>0.21569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6" y="792088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0.15619</cdr:y>
    </cdr:from>
    <cdr:to>
      <cdr:x>0.58425</cdr:x>
      <cdr:y>0.23786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54871" y="550826"/>
          <a:ext cx="5652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0.2683</cdr:x>
      <cdr:y>0.21569</cdr:y>
    </cdr:from>
    <cdr:to>
      <cdr:x>0.46147</cdr:x>
      <cdr:y>0.2549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00200" y="792088"/>
          <a:ext cx="129614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0.51513</cdr:x>
      <cdr:y>0.24501</cdr:y>
    </cdr:from>
    <cdr:to>
      <cdr:x>0.7405</cdr:x>
      <cdr:y>0.24501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456384" y="864096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0.29406</cdr:x>
      <cdr:y>0.12251</cdr:y>
    </cdr:from>
    <cdr:to>
      <cdr:x>0.44431</cdr:x>
      <cdr:y>0.12251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1973092" y="432049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0.44431</cdr:x>
      <cdr:y>0.12251</cdr:y>
    </cdr:from>
    <cdr:to>
      <cdr:x>0.49367</cdr:x>
      <cdr:y>0.2549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H="1" flipV="1">
          <a:off x="2981204" y="432049"/>
          <a:ext cx="331196" cy="4669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0.7405</cdr:x>
      <cdr:y>0.24501</cdr:y>
    </cdr:from>
    <cdr:to>
      <cdr:x>0.75109</cdr:x>
      <cdr:y>0.38794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968552" y="864096"/>
          <a:ext cx="71084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0.50801</cdr:x>
      <cdr:y>0.29335</cdr:y>
    </cdr:from>
    <cdr:to>
      <cdr:x>0.64669</cdr:x>
      <cdr:y>0.36594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402045" y="866065"/>
          <a:ext cx="928694" cy="2143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0.64669</cdr:x>
      <cdr:y>0.29335</cdr:y>
    </cdr:from>
    <cdr:to>
      <cdr:x>0.8242</cdr:x>
      <cdr:y>0.29335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30739" y="866065"/>
          <a:ext cx="118873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0.32258</cdr:x>
      <cdr:y>0.51431</cdr:y>
    </cdr:from>
    <cdr:to>
      <cdr:x>0.53772</cdr:x>
      <cdr:y>0.69154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0239" y="1518398"/>
          <a:ext cx="1440738" cy="5232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2 576,5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0.04301</cdr:x>
      <cdr:y>0.36092</cdr:y>
    </cdr:from>
    <cdr:to>
      <cdr:x>0.21407</cdr:x>
      <cdr:y>0.36092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88031" y="1065559"/>
          <a:ext cx="11455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0.21505</cdr:x>
      <cdr:y>0.36092</cdr:y>
    </cdr:from>
    <cdr:to>
      <cdr:x>0.32258</cdr:x>
      <cdr:y>0.55604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59" y="1065559"/>
          <a:ext cx="7200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0.53763</cdr:x>
      <cdr:y>0.45848</cdr:y>
    </cdr:from>
    <cdr:to>
      <cdr:x>0.72043</cdr:x>
      <cdr:y>0.79995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00399" y="1353591"/>
          <a:ext cx="1224136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0.72043</cdr:x>
      <cdr:y>0.79995</cdr:y>
    </cdr:from>
    <cdr:to>
      <cdr:x>0.89148</cdr:x>
      <cdr:y>0.79995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4824535" y="2361703"/>
          <a:ext cx="114547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0.43333</cdr:x>
      <cdr:y>0.50251</cdr:y>
    </cdr:from>
    <cdr:to>
      <cdr:x>0.61473</cdr:x>
      <cdr:y>0.75598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8312" y="1809242"/>
          <a:ext cx="1175603" cy="912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22,4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0.13181</cdr:x>
      <cdr:y>0.87996</cdr:y>
    </cdr:from>
    <cdr:to>
      <cdr:x>0.37283</cdr:x>
      <cdr:y>0.87996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01664" y="2873509"/>
          <a:ext cx="16488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7 191,1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0.55789</cdr:x>
      <cdr:y>0.2093</cdr:y>
    </cdr:from>
    <cdr:to>
      <cdr:x>0.84618</cdr:x>
      <cdr:y>0.2093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16423" y="648072"/>
          <a:ext cx="197212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0.10023</cdr:x>
      <cdr:y>0.15227</cdr:y>
    </cdr:from>
    <cdr:to>
      <cdr:x>0.35286</cdr:x>
      <cdr:y>0.15227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85640" y="497245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0.02105</cdr:x>
      <cdr:y>0.4186</cdr:y>
    </cdr:from>
    <cdr:to>
      <cdr:x>0.22374</cdr:x>
      <cdr:y>0.42368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44015" y="1296144"/>
          <a:ext cx="1386553" cy="157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0.22105</cdr:x>
      <cdr:y>0.24771</cdr:y>
    </cdr:from>
    <cdr:to>
      <cdr:x>0.37895</cdr:x>
      <cdr:y>0.41861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12150" y="808886"/>
          <a:ext cx="1080137" cy="558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0.49474</cdr:x>
      <cdr:y>0.2093</cdr:y>
    </cdr:from>
    <cdr:to>
      <cdr:x>0.55789</cdr:x>
      <cdr:y>0.23256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84376" y="648072"/>
          <a:ext cx="432047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0.35286</cdr:x>
      <cdr:y>0.15227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13832" y="497245"/>
          <a:ext cx="829303" cy="2372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0.64211</cdr:x>
      <cdr:y>0.40651</cdr:y>
    </cdr:from>
    <cdr:to>
      <cdr:x>0.75789</cdr:x>
      <cdr:y>0.47267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7" y="1327475"/>
          <a:ext cx="79208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0.75789</cdr:x>
      <cdr:y>0.47267</cdr:y>
    </cdr:from>
    <cdr:to>
      <cdr:x>0.91579</cdr:x>
      <cdr:y>0.47267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5184575" y="1543499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0.37895</cdr:x>
      <cdr:y>0.24771</cdr:y>
    </cdr:from>
    <cdr:to>
      <cdr:x>0.44211</cdr:x>
      <cdr:y>0.24771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92287" y="808886"/>
          <a:ext cx="432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0.10976</cdr:x>
      <cdr:y>0.2281</cdr:y>
    </cdr:from>
    <cdr:to>
      <cdr:x>0.4878</cdr:x>
      <cdr:y>0.2281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48072" y="702207"/>
          <a:ext cx="22322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669,9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0.79268</cdr:x>
      <cdr:y>0.7427</cdr:y>
    </cdr:from>
    <cdr:to>
      <cdr:x>0.90244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680520" y="2286383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0.69512</cdr:x>
      <cdr:y>0.58963</cdr:y>
    </cdr:from>
    <cdr:to>
      <cdr:x>0.79268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4104457" y="1815144"/>
          <a:ext cx="576063" cy="4712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0.53826</cdr:x>
      <cdr:y>0.33518</cdr:y>
    </cdr:from>
    <cdr:to>
      <cdr:x>0.95266</cdr:x>
      <cdr:y>0.33518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643338" y="1000132"/>
          <a:ext cx="28049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0.70978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59351" y="1486953"/>
          <a:ext cx="1930989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134,5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0.03665</cdr:x>
      <cdr:y>0.4545</cdr:y>
    </cdr:from>
    <cdr:to>
      <cdr:x>0.20771</cdr:x>
      <cdr:y>0.4545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55959" y="1440160"/>
          <a:ext cx="11948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0.20619</cdr:x>
      <cdr:y>0.45462</cdr:y>
    </cdr:from>
    <cdr:to>
      <cdr:x>0.26804</cdr:x>
      <cdr:y>0.5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60" y="1440547"/>
          <a:ext cx="432048" cy="14377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0.74227</cdr:x>
      <cdr:y>0.74993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101111" y="1859269"/>
          <a:ext cx="1083465" cy="51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0.74227</cdr:x>
      <cdr:y>0.74993</cdr:y>
    </cdr:from>
    <cdr:to>
      <cdr:x>0.90302</cdr:x>
      <cdr:y>0.74993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184576" y="2376264"/>
          <a:ext cx="112280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0.43182</cdr:x>
      <cdr:y>0.46194</cdr:y>
    </cdr:from>
    <cdr:to>
      <cdr:x>0.63263</cdr:x>
      <cdr:y>0.79329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496847"/>
          <a:ext cx="1272474" cy="1073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86,1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0.6422</cdr:x>
      <cdr:y>0.37778</cdr:y>
    </cdr:from>
    <cdr:to>
      <cdr:x>0.98864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069432" y="1224136"/>
          <a:ext cx="2195264" cy="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0.04545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288032" y="2376254"/>
          <a:ext cx="1531553" cy="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0.79934</cdr:x>
      <cdr:y>0.80817</cdr:y>
    </cdr:from>
    <cdr:to>
      <cdr:x>0.88629</cdr:x>
      <cdr:y>0.87211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605217" y="4550494"/>
          <a:ext cx="936104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13 007,5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0.89298</cdr:x>
      <cdr:y>0.2667</cdr:y>
    </cdr:from>
    <cdr:to>
      <cdr:x>0.97818</cdr:x>
      <cdr:y>0.33055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613328" y="1501685"/>
          <a:ext cx="917226" cy="359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864,7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0.22424</cdr:x>
      <cdr:y>0.73334</cdr:y>
    </cdr:from>
    <cdr:to>
      <cdr:x>0.27487</cdr:x>
      <cdr:y>0.78766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4095" y="4129172"/>
          <a:ext cx="545055" cy="305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0.2241</cdr:x>
      <cdr:y>0.47525</cdr:y>
    </cdr:from>
    <cdr:to>
      <cdr:x>0.30244</cdr:x>
      <cdr:y>0.51403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 flipV="1">
          <a:off x="2412527" y="2675949"/>
          <a:ext cx="843341" cy="2183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+ 9,4%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0.4415</cdr:x>
      <cdr:y>0.41247</cdr:y>
    </cdr:from>
    <cdr:to>
      <cdr:x>0.55192</cdr:x>
      <cdr:y>0.78529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649310" y="1095321"/>
          <a:ext cx="1162795" cy="990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835,3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8 280,1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7 605,7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0.83761</cdr:x>
      <cdr:y>0.15068</cdr:y>
    </cdr:from>
    <cdr:to>
      <cdr:x>0.98039</cdr:x>
      <cdr:y>0.15354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056784" y="792088"/>
          <a:ext cx="1202912" cy="1498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0.15068</cdr:y>
    </cdr:from>
    <cdr:to>
      <cdr:x>0.83761</cdr:x>
      <cdr:y>0.41096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120680" y="792088"/>
          <a:ext cx="936104" cy="13681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0.34188</cdr:x>
      <cdr:y>0.15068</cdr:y>
    </cdr:from>
    <cdr:to>
      <cdr:x>0.44333</cdr:x>
      <cdr:y>0.15068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80320" y="792088"/>
          <a:ext cx="8547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0.44444</cdr:x>
      <cdr:y>0.15068</cdr:y>
    </cdr:from>
    <cdr:to>
      <cdr:x>0.46618</cdr:x>
      <cdr:y>0.20331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744416" y="792088"/>
          <a:ext cx="183159" cy="276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0.01709</cdr:x>
      <cdr:y>0.47945</cdr:y>
    </cdr:from>
    <cdr:to>
      <cdr:x>0.1118</cdr:x>
      <cdr:y>0.47945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44016" y="2520280"/>
          <a:ext cx="7979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0.47945</cdr:y>
    </cdr:from>
    <cdr:to>
      <cdr:x>0.31624</cdr:x>
      <cdr:y>0.5137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936104" y="2520280"/>
          <a:ext cx="1728198" cy="1800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0.77778</cdr:x>
      <cdr:y>0.75342</cdr:y>
    </cdr:from>
    <cdr:to>
      <cdr:x>0.94872</cdr:x>
      <cdr:y>0.75342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6552728" y="3960440"/>
          <a:ext cx="144015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0.58974</cdr:x>
      <cdr:y>0.75342</cdr:y>
    </cdr:from>
    <cdr:to>
      <cdr:x>0.78632</cdr:x>
      <cdr:y>0.79452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4968552" y="3960440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0.00416</cdr:x>
      <cdr:y>0.80263</cdr:y>
    </cdr:from>
    <cdr:to>
      <cdr:x>0.18913</cdr:x>
      <cdr:y>0.80284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5361" y="4392488"/>
          <a:ext cx="1571679" cy="11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0.18644</cdr:x>
      <cdr:y>0.61842</cdr:y>
    </cdr:from>
    <cdr:to>
      <cdr:x>0.34732</cdr:x>
      <cdr:y>0.80263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584176" y="3384377"/>
          <a:ext cx="1366959" cy="1008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0.8547</cdr:x>
      <cdr:y>0.46575</cdr:y>
    </cdr:from>
    <cdr:to>
      <cdr:x>1</cdr:x>
      <cdr:y>0.46575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200793" y="2448272"/>
          <a:ext cx="1224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0.46575</cdr:y>
    </cdr:from>
    <cdr:to>
      <cdr:x>0.8547</cdr:x>
      <cdr:y>0.63014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32648" y="2448272"/>
          <a:ext cx="1368151" cy="8640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0.23288</cdr:y>
    </cdr:from>
    <cdr:to>
      <cdr:x>0.20531</cdr:x>
      <cdr:y>0.23288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936104" y="1224136"/>
          <a:ext cx="7936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0.20513</cdr:x>
      <cdr:y>0.23288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728192" y="1224136"/>
          <a:ext cx="1015978" cy="8214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0.61864</cdr:x>
      <cdr:y>0.97368</cdr:y>
    </cdr:from>
    <cdr:to>
      <cdr:x>0.78632</cdr:x>
      <cdr:y>0.97368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256584" y="5328592"/>
          <a:ext cx="14247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0.4527</cdr:x>
      <cdr:y>0.80263</cdr:y>
    </cdr:from>
    <cdr:to>
      <cdr:x>0.61509</cdr:x>
      <cdr:y>0.96702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3846581" y="4392488"/>
          <a:ext cx="1379846" cy="8996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3968" y="2117677"/>
          <a:ext cx="992662" cy="877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674,4</a:t>
          </a:r>
          <a:endParaRPr lang="ru-RU" sz="24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0.63054</cdr:x>
      <cdr:y>0.21918</cdr:y>
    </cdr:from>
    <cdr:to>
      <cdr:x>0.78571</cdr:x>
      <cdr:y>0.22144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266828" y="1152128"/>
          <a:ext cx="1296144" cy="118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0.59517</cdr:x>
      <cdr:y>0.08219</cdr:y>
    </cdr:from>
    <cdr:to>
      <cdr:x>0.77709</cdr:x>
      <cdr:y>0.17466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4971428" y="432048"/>
          <a:ext cx="1519536" cy="48605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0.05479</cdr:y>
    </cdr:from>
    <cdr:to>
      <cdr:x>0.54433</cdr:x>
      <cdr:y>0.17808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30724" y="288032"/>
          <a:ext cx="2160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0.01847</cdr:x>
      <cdr:y>0.56164</cdr:y>
    </cdr:from>
    <cdr:to>
      <cdr:x>0.14767</cdr:x>
      <cdr:y>0.56164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54260" y="2952328"/>
          <a:ext cx="10791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0.14603</cdr:x>
      <cdr:y>0.28767</cdr:y>
    </cdr:from>
    <cdr:to>
      <cdr:x>0.36818</cdr:x>
      <cdr:y>0.55687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219788" y="1512168"/>
          <a:ext cx="1855582" cy="1415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0.91549</cdr:y>
    </cdr:from>
    <cdr:to>
      <cdr:x>0.7396</cdr:x>
      <cdr:y>0.91549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330724" y="4680520"/>
          <a:ext cx="184708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0.77465</cdr:y>
    </cdr:from>
    <cdr:to>
      <cdr:x>0.56858</cdr:x>
      <cdr:y>0.91032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330724" y="3960440"/>
          <a:ext cx="418566" cy="6936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0.84782</cdr:x>
      <cdr:y>0.5493</cdr:y>
    </cdr:from>
    <cdr:to>
      <cdr:x>1</cdr:x>
      <cdr:y>0.5493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081780" y="2808312"/>
          <a:ext cx="12711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0.69088</cdr:x>
      <cdr:y>0.41121</cdr:y>
    </cdr:from>
    <cdr:to>
      <cdr:x>0.84605</cdr:x>
      <cdr:y>0.5493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 flipV="1">
          <a:off x="5770872" y="2102339"/>
          <a:ext cx="1296156" cy="7059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0.61983</cdr:x>
      <cdr:y>0.25</cdr:y>
    </cdr:from>
    <cdr:to>
      <cdr:x>0.73707</cdr:x>
      <cdr:y>0.35976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400600" y="1296144"/>
          <a:ext cx="1021508" cy="5690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0.73554</cdr:x>
      <cdr:y>0.25</cdr:y>
    </cdr:from>
    <cdr:to>
      <cdr:x>0.94423</cdr:x>
      <cdr:y>0.25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408712" y="1296144"/>
          <a:ext cx="18183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0.19835</cdr:x>
      <cdr:y>0.40278</cdr:y>
    </cdr:from>
    <cdr:to>
      <cdr:x>0.31163</cdr:x>
      <cdr:y>0.55556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728192" y="2088232"/>
          <a:ext cx="987030" cy="792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0.04132</cdr:x>
      <cdr:y>0.40278</cdr:y>
    </cdr:from>
    <cdr:to>
      <cdr:x>0.19835</cdr:x>
      <cdr:y>0.40278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088232"/>
          <a:ext cx="1368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0.24033</cdr:x>
      <cdr:y>0.23611</cdr:y>
    </cdr:from>
    <cdr:to>
      <cdr:x>0.28857</cdr:x>
      <cdr:y>0.47296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94025" y="1224136"/>
          <a:ext cx="420313" cy="12279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0.03306</cdr:x>
      <cdr:y>0.23611</cdr:y>
    </cdr:from>
    <cdr:to>
      <cdr:x>0.23967</cdr:x>
      <cdr:y>0.23611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88032" y="122413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0.41992</cdr:x>
      <cdr:y>0.40789</cdr:y>
    </cdr:from>
    <cdr:to>
      <cdr:x>0.53034</cdr:x>
      <cdr:y>0.56275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447100" y="2232248"/>
          <a:ext cx="906428" cy="847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14 759,2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0.52066</cdr:x>
      <cdr:y>0.77778</cdr:y>
    </cdr:from>
    <cdr:to>
      <cdr:x>0.54386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032448"/>
          <a:ext cx="202131" cy="7428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0.53719</cdr:x>
      <cdr:y>0.75</cdr:y>
    </cdr:from>
    <cdr:to>
      <cdr:x>0.7686</cdr:x>
      <cdr:y>0.875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3888432"/>
          <a:ext cx="20162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464496" y="5040560"/>
          <a:ext cx="14990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0.71074</cdr:x>
      <cdr:y>0.59722</cdr:y>
    </cdr:from>
    <cdr:to>
      <cdr:x>0.90056</cdr:x>
      <cdr:y>0.59722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192688" y="3096344"/>
          <a:ext cx="16538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0.60331</cdr:x>
      <cdr:y>0.59722</cdr:y>
    </cdr:from>
    <cdr:to>
      <cdr:x>0.71074</cdr:x>
      <cdr:y>0.66667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256584" y="3096344"/>
          <a:ext cx="936105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0.7686</cdr:x>
      <cdr:y>0.875</cdr:y>
    </cdr:from>
    <cdr:to>
      <cdr:x>0.91736</cdr:x>
      <cdr:y>0.875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696744" y="4536504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0.45455</cdr:x>
      <cdr:y>0.77632</cdr:y>
    </cdr:from>
    <cdr:to>
      <cdr:x>0.50877</cdr:x>
      <cdr:y>0.94444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960440" y="4024890"/>
          <a:ext cx="472458" cy="871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0.28926</cdr:x>
      <cdr:y>0.94444</cdr:y>
    </cdr:from>
    <cdr:to>
      <cdr:x>0.45455</cdr:x>
      <cdr:y>0.94444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520280" y="489654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0.55751</cdr:x>
      <cdr:y>0.72222</cdr:y>
    </cdr:from>
    <cdr:to>
      <cdr:x>0.7606</cdr:x>
      <cdr:y>0.72222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857584" y="3744416"/>
          <a:ext cx="17694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0.23966</cdr:x>
      <cdr:y>0.73175</cdr:y>
    </cdr:from>
    <cdr:to>
      <cdr:x>0.37899</cdr:x>
      <cdr:y>0.77778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2088158" y="3793835"/>
          <a:ext cx="1213956" cy="2386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0.26445</cdr:x>
      <cdr:y>0.61111</cdr:y>
    </cdr:from>
    <cdr:to>
      <cdr:x>0.36364</cdr:x>
      <cdr:y>0.69444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2304182" y="3168352"/>
          <a:ext cx="86417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0.7606</cdr:x>
      <cdr:y>0.72222</cdr:y>
    </cdr:from>
    <cdr:to>
      <cdr:x>0.93388</cdr:x>
      <cdr:y>0.72222</cdr:y>
    </cdr:to>
    <cdr:cxnSp macro="">
      <cdr:nvCxnSpPr>
        <cdr:cNvPr id="62" name="Прямая соединительная линия 61"/>
        <cdr:cNvCxnSpPr/>
      </cdr:nvCxnSpPr>
      <cdr:spPr>
        <a:xfrm xmlns:a="http://schemas.openxmlformats.org/drawingml/2006/main">
          <a:off x="6627040" y="3744416"/>
          <a:ext cx="15098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0.45529</cdr:x>
      <cdr:y>0.5</cdr:y>
    </cdr:from>
    <cdr:to>
      <cdr:x>0.57759</cdr:x>
      <cdr:y>0.71359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1075" y="1692188"/>
          <a:ext cx="838387" cy="72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1 885,3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0.09815</cdr:x>
      <cdr:y>0.30917</cdr:y>
    </cdr:from>
    <cdr:to>
      <cdr:x>0.27672</cdr:x>
      <cdr:y>0.30917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2803" y="1046347"/>
          <a:ext cx="1224136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0.30917</cdr:y>
    </cdr:from>
    <cdr:to>
      <cdr:x>0.34874</cdr:x>
      <cdr:y>0.40426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96939" y="1046347"/>
          <a:ext cx="493732" cy="3218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0.08764</cdr:x>
      <cdr:y>0.55718</cdr:y>
    </cdr:from>
    <cdr:to>
      <cdr:x>0.27672</cdr:x>
      <cdr:y>0.55718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00795" y="1885723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0.42553</cdr:y>
    </cdr:from>
    <cdr:to>
      <cdr:x>0.35025</cdr:x>
      <cdr:y>0.55718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96939" y="1440154"/>
          <a:ext cx="504060" cy="4455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0.04562</cdr:x>
      <cdr:y>0.80851</cdr:y>
    </cdr:from>
    <cdr:to>
      <cdr:x>0.22235</cdr:x>
      <cdr:y>0.8125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312763" y="2736303"/>
          <a:ext cx="1211483" cy="135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0.22269</cdr:x>
      <cdr:y>0.68403</cdr:y>
    </cdr:from>
    <cdr:to>
      <cdr:x>0.41739</cdr:x>
      <cdr:y>0.80851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26576" y="2315015"/>
          <a:ext cx="1334702" cy="42128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0.79529</cdr:x>
      <cdr:y>0.57555</cdr:y>
    </cdr:from>
    <cdr:to>
      <cdr:x>0.94204</cdr:x>
      <cdr:y>0.57555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51871" y="1947886"/>
          <a:ext cx="10059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0.68842</cdr:x>
      <cdr:y>0.51389</cdr:y>
    </cdr:from>
    <cdr:to>
      <cdr:x>0.79529</cdr:x>
      <cdr:y>0.57555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4719259" y="1739205"/>
          <a:ext cx="732612" cy="2086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0.23596</cdr:x>
      <cdr:y>0.59508</cdr:y>
    </cdr:from>
    <cdr:to>
      <cdr:x>0.33708</cdr:x>
      <cdr:y>0.66651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12168" y="1799728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0.07865</cdr:x>
      <cdr:y>0.66651</cdr:y>
    </cdr:from>
    <cdr:to>
      <cdr:x>0.23596</cdr:x>
      <cdr:y>0.66651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504056" y="201575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0.42697</cdr:x>
      <cdr:y>0.5</cdr:y>
    </cdr:from>
    <cdr:to>
      <cdr:x>0.60837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512168"/>
          <a:ext cx="1162540" cy="766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106,4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0.76404</cdr:x>
      <cdr:y>0.52365</cdr:y>
    </cdr:from>
    <cdr:to>
      <cdr:x>0.96834</cdr:x>
      <cdr:y>0.52365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896544" y="1583704"/>
          <a:ext cx="13093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0.62921</cdr:x>
      <cdr:y>0.52365</cdr:y>
    </cdr:from>
    <cdr:to>
      <cdr:x>0.76815</cdr:x>
      <cdr:y>0.6133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032448" y="1583704"/>
          <a:ext cx="890426" cy="2711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90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9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20.02.2025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?ysclid=m3wtfngsbz642152239" TargetMode="External"/><Relationship Id="rId5" Type="http://schemas.openxmlformats.org/officeDocument/2006/relationships/hyperlink" Target="http://www.balfin.ru/wp-content/uploads/2024/11/budget_dlya_grazhdan_2024.pdf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3552" y="2060848"/>
            <a:ext cx="9145016" cy="1224136"/>
          </a:xfrm>
        </p:spPr>
        <p:txBody>
          <a:bodyPr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 на основе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городского округа Домодедово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решению Совета депутатов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25.12.2024 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1-4/1514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« О бюджете городского округа Домодедово на 2025 год и плановый период 2026 и 2027 годов») 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208913" cy="6926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1412776"/>
          <a:ext cx="10513167" cy="4219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очистных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сооружений 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расположенных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г. Домодедово, ул. Энергетиков,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17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проекта позволит уменьшить степень загрязнения сточных вод до значения, соответствующего действующим санитарно-эпидемиологическим нормам и требованиям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Проведение работ планируется в 2027-2028 годах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мероприятий по переселению граждан из аварийного жилищного фонда, признанного таковым после 1 января 2017 года</a:t>
                      </a:r>
                      <a:endParaRPr kumimoji="0" lang="ru-RU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62864"/>
              </p:ext>
            </p:extLst>
          </p:nvPr>
        </p:nvGraphicFramePr>
        <p:xfrm>
          <a:off x="531664" y="908721"/>
          <a:ext cx="1082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год </a:t>
            </a:r>
            <a:r>
              <a:rPr lang="ru-RU" sz="1400" dirty="0">
                <a:latin typeface="Georgia" panose="02040502050405020303" pitchFamily="18" charset="0"/>
              </a:rPr>
              <a:t>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 smtClean="0">
                <a:latin typeface="Georgia" panose="02040502050405020303" pitchFamily="18" charset="0"/>
              </a:rPr>
              <a:t>6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-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-202</a:t>
            </a:r>
            <a:r>
              <a:rPr lang="ru-RU" sz="1400" dirty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годов </a:t>
            </a:r>
            <a:r>
              <a:rPr lang="ru-RU" sz="1400" dirty="0" smtClean="0">
                <a:latin typeface="Georgia" panose="02040502050405020303" pitchFamily="18" charset="0"/>
              </a:rPr>
              <a:t>млн</a:t>
            </a:r>
            <a:r>
              <a:rPr lang="ru-RU" sz="1400" dirty="0">
                <a:latin typeface="Georgia" panose="02040502050405020303" pitchFamily="18" charset="0"/>
              </a:rPr>
              <a:t>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948739"/>
              </p:ext>
            </p:extLst>
          </p:nvPr>
        </p:nvGraphicFramePr>
        <p:xfrm>
          <a:off x="551384" y="836712"/>
          <a:ext cx="112332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2027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2022-2024 годов, </a:t>
            </a:r>
            <a:r>
              <a:rPr lang="ru-RU" sz="1400" dirty="0" smtClean="0">
                <a:latin typeface="Georgia" panose="02040502050405020303" pitchFamily="18" charset="0"/>
              </a:rPr>
              <a:t>млн</a:t>
            </a:r>
            <a:r>
              <a:rPr lang="ru-RU" sz="1400" dirty="0">
                <a:latin typeface="Georgia" panose="02040502050405020303" pitchFamily="18" charset="0"/>
              </a:rPr>
              <a:t>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Муниципальный долг,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271464" y="836712"/>
          <a:ext cx="10009112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8240" y="4556447"/>
            <a:ext cx="41404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Коммерческий кредит: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154,0 млн. руб. – кредит на дефицит 2021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250,0 млн.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550,0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690,0 млн. руб. –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820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кредит на дефицит 2025 года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54,2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 кредит на погашение бюджетного кредита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0176" y="494116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01.01.2024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1 427,5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01.01.2025 –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2 094,3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01.01.2026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35712980"/>
              </p:ext>
            </p:extLst>
          </p:nvPr>
        </p:nvGraphicFramePr>
        <p:xfrm>
          <a:off x="479376" y="1268760"/>
          <a:ext cx="10808847" cy="471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1 427,5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1 159,3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2 771,1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2 518,3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363,5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340,3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197,1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9155554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atin typeface="Georgia" panose="02040502050405020303" pitchFamily="18" charset="0"/>
              </a:rPr>
              <a:t>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Динамика </a:t>
            </a:r>
            <a:r>
              <a:rPr lang="ru-RU" sz="1400" dirty="0">
                <a:latin typeface="Georgia" panose="02040502050405020303" pitchFamily="18" charset="0"/>
              </a:rPr>
              <a:t>доходов </a:t>
            </a:r>
            <a:r>
              <a:rPr 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sz="1400" dirty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712694"/>
              </p:ext>
            </p:extLst>
          </p:nvPr>
        </p:nvGraphicFramePr>
        <p:xfrm>
          <a:off x="299096" y="606698"/>
          <a:ext cx="10765456" cy="563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480376" y="3047689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13 954,7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08368" y="3681318"/>
            <a:ext cx="9361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13 835,3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84432" y="4317812"/>
            <a:ext cx="9361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192,6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2711624" y="4025424"/>
            <a:ext cx="7200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+ 8,8%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8006933"/>
              </p:ext>
            </p:extLst>
          </p:nvPr>
        </p:nvGraphicFramePr>
        <p:xfrm>
          <a:off x="695400" y="854515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245190"/>
              </p:ext>
            </p:extLst>
          </p:nvPr>
        </p:nvGraphicFramePr>
        <p:xfrm>
          <a:off x="911424" y="3532622"/>
          <a:ext cx="93610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91745" y="363431"/>
            <a:ext cx="3928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2025 года,</a:t>
            </a:r>
            <a:endParaRPr lang="ru-RU" sz="1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7591071" y="363431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48246" y="2780928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528048" y="2321029"/>
            <a:ext cx="1320198" cy="459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517232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616532" y="4985830"/>
            <a:ext cx="1413568" cy="53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848246" y="5251531"/>
            <a:ext cx="1019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28048" y="4985830"/>
            <a:ext cx="1320198" cy="265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6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30048587"/>
              </p:ext>
            </p:extLst>
          </p:nvPr>
        </p:nvGraphicFramePr>
        <p:xfrm>
          <a:off x="1847528" y="692696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640960" cy="432048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8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09292" y="764704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31504" y="260648"/>
            <a:ext cx="8630716" cy="360040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4775" y="246290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6023992" y="1916833"/>
            <a:ext cx="61764" cy="7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6903" y="1772816"/>
            <a:ext cx="2013033" cy="69009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9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384676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050" dirty="0" smtClean="0">
                <a:latin typeface="Georgia" panose="02040502050405020303" pitchFamily="18" charset="0"/>
              </a:rPr>
              <a:t>2023-2027 </a:t>
            </a:r>
            <a:r>
              <a:rPr lang="ru-RU" altLang="ru-RU" sz="1050" dirty="0">
                <a:latin typeface="Georgia" panose="02040502050405020303" pitchFamily="18" charset="0"/>
              </a:rPr>
              <a:t>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824467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https://mosreg.ru/dokumenty/normotvorchestvo/vneseno-v-dumu/proekt-zakona-moskovskoi-oblasti-o-byudzete-moskovskoi-oblasti-na-2025-god-i-na-planovyi-period-2026-i-2027-godov?ysclid=m3wr24sebh68167962 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www.balfin.ru/wp-content/uploads/2024/11/budget_dlya_grazhdan_2024.pdf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https://volok-go.ru/?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ysclid=m3wtfngsbz642152239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209373"/>
              </p:ext>
            </p:extLst>
          </p:nvPr>
        </p:nvGraphicFramePr>
        <p:xfrm>
          <a:off x="839416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260648"/>
            <a:ext cx="8568952" cy="52956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altLang="ru-RU" sz="1400" dirty="0">
                <a:latin typeface="Georgia" panose="02040502050405020303" pitchFamily="18" charset="0"/>
              </a:rPr>
              <a:t>7</a:t>
            </a:r>
            <a:r>
              <a:rPr lang="ru-RU" altLang="ru-RU" sz="1400" dirty="0" smtClean="0">
                <a:latin typeface="Georgia" panose="02040502050405020303" pitchFamily="18" charset="0"/>
              </a:rPr>
              <a:t> </a:t>
            </a:r>
            <a:r>
              <a:rPr lang="ru-RU" altLang="ru-RU" sz="1400" dirty="0">
                <a:latin typeface="Georgia" panose="02040502050405020303" pitchFamily="18" charset="0"/>
              </a:rPr>
              <a:t>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3592" y="9807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6 790,9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7728" y="980728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6 585,1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1864" y="174684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555,2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174684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901,1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0135" y="2132856"/>
            <a:ext cx="1008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810,6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7551233"/>
              </p:ext>
            </p:extLst>
          </p:nvPr>
        </p:nvGraphicFramePr>
        <p:xfrm>
          <a:off x="767408" y="671192"/>
          <a:ext cx="10657185" cy="542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20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b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2 810 456,87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2 810 456,87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Федерации, а также доходов от долевого участия в организации, полученных физическим лицом - налоговым резидентом Российской Федерации в виде дивидендов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1 698 198,5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2 072 972,01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2 441 468,5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2 783 014,4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3 219 376,5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7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4 678,70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4 628,1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5 208,1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5 921,7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6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 (за исключением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42 275,74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9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части суммы налога, превышающей 650 000 рублей, относящейся к части налоговой базы, превышающей 5 000 000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компании, а также налога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127 174,7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188 993,06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182 036,8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204 852,3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232 918,8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3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не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51 714,59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55 536,7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62 497,3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9585566"/>
              </p:ext>
            </p:extLst>
          </p:nvPr>
        </p:nvGraphicFramePr>
        <p:xfrm>
          <a:off x="695400" y="673670"/>
          <a:ext cx="10801198" cy="5131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342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246 186,0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447 617,98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113 513,96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117 706,0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964,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138 180,0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9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113 513,96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117 706,0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964,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138 180,0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61 086,5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58 645,37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563,0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65 423,0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72 232,0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7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338,85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63 137,6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60 913,22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62 172,0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65 746,0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72 530,0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883152"/>
              </p:ext>
            </p:extLst>
          </p:nvPr>
        </p:nvGraphicFramePr>
        <p:xfrm>
          <a:off x="695400" y="673670"/>
          <a:ext cx="10657185" cy="5592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-6 650,8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-6 383,47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-6 306,0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508,0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917,0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992 257,2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1 401 779,97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1 795 225,0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2 089 223,0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2 546 443,0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957 266,8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1 295 354,86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1 579 960,0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1 932 031,0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2 373 060,0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781 337,3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1 065 358,69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1 325 567,2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1 624 265,4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2 006 218,1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175 910,8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229 243,74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254 392,8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307 765,6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366 841,9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102 038,88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102 038,88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4 065,69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 (сумма платежа (перерасчеты, недоимка и задолженность по соответствующему платежу, в том числе по отмененному)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4 065,69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1 762 700,1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2 637 998,35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2 521 307,0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2 609 840,0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2 658 393,0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360 535,33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360 535,33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099961"/>
              </p:ext>
            </p:extLst>
          </p:nvPr>
        </p:nvGraphicFramePr>
        <p:xfrm>
          <a:off x="695400" y="673670"/>
          <a:ext cx="10657185" cy="491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1 441 995,4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2 277 463,02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2 133 555,0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925 211,1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1 644 196,71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1 556 055,0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516 784,3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633 145,58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112 807,5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110 192,52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90 631,0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95 341,0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109 837,52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109 837,52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615 445,03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484 426,0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486 363,0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488 378,0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443 871,5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506 635,91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437 886,0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439 823,0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441 838,0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8807710"/>
              </p:ext>
            </p:extLst>
          </p:nvPr>
        </p:nvGraphicFramePr>
        <p:xfrm>
          <a:off x="767408" y="673670"/>
          <a:ext cx="10585177" cy="505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90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376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8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319 429,6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391 091,26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67 718,2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64 634,60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56 101,6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50 910,04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48 432,0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50 369,0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52 384,0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1 155,58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47 845,9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107 557,42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1321371"/>
              </p:ext>
            </p:extLst>
          </p:nvPr>
        </p:nvGraphicFramePr>
        <p:xfrm>
          <a:off x="695401" y="673670"/>
          <a:ext cx="10657185" cy="5696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32 963,2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42 295,93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14 882,7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65 261,49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44 319,24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44 319,24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1 738,4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5 310,09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30 014,1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37 756,10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1 253,05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111 993,0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56 861,75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0761642"/>
              </p:ext>
            </p:extLst>
          </p:nvPr>
        </p:nvGraphicFramePr>
        <p:xfrm>
          <a:off x="695401" y="673671"/>
          <a:ext cx="10873208" cy="590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15 979,04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15 979,04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371 769,6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615 619,36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1 750,41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квартир, находящихся в собственности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1 750,41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217,94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217,94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36 536,8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301 921,65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36 362,6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162 140,23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2025-2026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1093354"/>
              </p:ext>
            </p:extLst>
          </p:nvPr>
        </p:nvGraphicFramePr>
        <p:xfrm>
          <a:off x="695399" y="673670"/>
          <a:ext cx="10945216" cy="496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139 781,42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24 600,0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226 344,40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222 488,43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85 384,96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85 384,96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3683248"/>
              </p:ext>
            </p:extLst>
          </p:nvPr>
        </p:nvGraphicFramePr>
        <p:xfrm>
          <a:off x="695399" y="673670"/>
          <a:ext cx="10945216" cy="5047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65 684,0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54 284,56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28 729,37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28 729,37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в целях возмещения причиненного ущерба (убытков)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12 696,15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по искам о возмещении ущерба, а также платежи, уплачиваемые при добровольном возмещении ущерба, причиненного муниципальному имуществу городского округа (за исключением имущества, закрепленного за муниципальными бюджетными (автономными) учреждениями, унитарными предприятиями)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12 696,15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36 129,2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68 642,89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54961666"/>
              </p:ext>
            </p:extLst>
          </p:nvPr>
        </p:nvGraphicFramePr>
        <p:xfrm>
          <a:off x="695400" y="679866"/>
          <a:ext cx="10945216" cy="498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68 642,89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68 642,89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6 777 244,9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6 663 490,07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6 790 933,4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6 585 062,82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3 188 115,7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2 590 686,29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1 376 430,7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751 910,4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503 455,6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3 497 913,6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3 915 713,53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3 631 783,6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3 643 736,7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3 643 330,2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65 145,00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317 330,1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294 898,2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65 145,00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222 856,6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199 375,0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13 007 540,5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15 192 604,43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13 599 194,4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13 738 597,3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14 377 299,8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84459"/>
              </p:ext>
            </p:extLst>
          </p:nvPr>
        </p:nvGraphicFramePr>
        <p:xfrm>
          <a:off x="623392" y="432047"/>
          <a:ext cx="10873207" cy="6265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№1-4/1173, от 02.06.2022 № 1-4/1226,  от 17.02.2023 №1-4/1312, от 24.01.2024 №1-4/1411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Социалистического Труда, полные кавалеры ордена Трудовой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Славы;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граждане, призванные на военную службу по мобилизации в Вооруженные Силы Российской Федерации или проходящие военную службу по контракту.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пожарных</a:t>
                      </a:r>
                    </a:p>
                    <a:p>
                      <a:pPr marL="0" indent="0" algn="l" fontAlgn="t">
                        <a:buFontTx/>
                        <a:buNone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- организациям, осуществляющим деятельность в области информационных технологий 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</a:t>
                      </a: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Резиденты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особой экономической зоны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21308"/>
              </p:ext>
            </p:extLst>
          </p:nvPr>
        </p:nvGraphicFramePr>
        <p:xfrm>
          <a:off x="551384" y="980729"/>
          <a:ext cx="11377264" cy="5517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3 182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60425"/>
              </p:ext>
            </p:extLst>
          </p:nvPr>
        </p:nvGraphicFramePr>
        <p:xfrm>
          <a:off x="551384" y="847825"/>
          <a:ext cx="11377264" cy="5301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92 096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90 099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.Организацией получен документ о государственной аккредитации осуществляющей деятельность в области информационных технологий, в порядке, установленном Правительством Российской Федерации.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52 325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74763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№1-4/1178, от 23.10.2024 №1-4/1487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336071"/>
              </p:ext>
            </p:extLst>
          </p:nvPr>
        </p:nvGraphicFramePr>
        <p:xfrm>
          <a:off x="1775520" y="836712"/>
          <a:ext cx="87129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2025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35560" y="400506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63552" y="4869160"/>
            <a:ext cx="1800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0923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1003558"/>
          <a:ext cx="6855167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787231" y="2442383"/>
            <a:ext cx="13888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051976" y="2435624"/>
            <a:ext cx="735255" cy="231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Диаграмма 6"/>
          <p:cNvGraphicFramePr>
            <a:graphicFrameLocks/>
          </p:cNvGraphicFramePr>
          <p:nvPr>
            <p:extLst/>
          </p:nvPr>
        </p:nvGraphicFramePr>
        <p:xfrm>
          <a:off x="242888" y="5064125"/>
          <a:ext cx="11088687" cy="97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7646988" y="1052513"/>
            <a:ext cx="428148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общегосударственные вопросы,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7-ми муниципальных казенных учреждений: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           МБУ «МФЦ»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245,9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«КРИТОЗ»  -  197,5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"РОЗ"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141,0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"ЦБ"           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108,6 ( 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3,7)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«УКС»         -    45,1 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«ДЕЗ»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Домстат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   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9,5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КУИ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170,2 (в т.ч. ОБ – 32,4)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муниципальных гарантий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767408" y="765176"/>
          <a:ext cx="640871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2"/>
          <p:cNvGraphicFramePr>
            <a:graphicFrameLocks/>
          </p:cNvGraphicFramePr>
          <p:nvPr>
            <p:extLst/>
          </p:nvPr>
        </p:nvGraphicFramePr>
        <p:xfrm>
          <a:off x="1797050" y="5013325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608888" y="1557338"/>
            <a:ext cx="424775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Защита населения и территории от </a:t>
            </a:r>
            <a:r>
              <a:rPr lang="ru-RU" altLang="ru-RU" sz="1100" b="1" u="sng" dirty="0" smtClean="0">
                <a:latin typeface="Times New Roman" pitchFamily="18" charset="0"/>
                <a:cs typeface="Times New Roman" pitchFamily="18" charset="0"/>
              </a:rPr>
              <a:t>ЧС, ГО:</a:t>
            </a:r>
            <a:endParaRPr lang="ru-RU" altLang="ru-RU" sz="1100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ГО и ЧС                                            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и совершенствование системы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оповещения населения                   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МКУ "ЕДДС"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32,4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нац.безопасности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функций, связанных с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пожарной безопасностью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по антитеррористической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защищенности соц.значимых объектов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 обеспечению общественного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порядка и общественной безопасности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2,3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деятельности общественных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формирований правоохранительной 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направленности              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13,5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АПК «Безопасный регион»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45,1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9416" y="789942"/>
          <a:ext cx="6709743" cy="352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38282" y="5214950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392144" y="836712"/>
            <a:ext cx="4248472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Транспорт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Доставка товаров в сельскую местность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3,4  (в т.ч.ОБ -  2,2)         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Организация транспортного обслуживания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населения                   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4,1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Дорожное хозяйство: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дорог и тротуаров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558,2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Безопасность дорожного движения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60,0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Капитальный ремонт дорог             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63,0 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дорог           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134,6  ГП - МБ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Ямочный ремонт дорог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20,0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ремонт дорог  с переходящим типом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окрытия  (щебень)                                            -      15,0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дворовых территорий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(ГП)                 -        8,0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на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моста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р.Рожайка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Племхозский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проезд)           -        6,0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Связь 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и информатика: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Развитие информационно-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коммуникац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технологий   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20,6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нац.экономики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Поддержка малого и среднего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предпринимательства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0,5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Транспорт-ка в морг  умерших, не имеющих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близких по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закл.судмедэкспертизы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11,0 (в т.ч. ОБ -  3,4)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Топогеодезия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межевание,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кадастр.земель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-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Сельское хозяйство и рыболовство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Отлов и содержание безнадзорных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животных                             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8,2 - ОБ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7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404664"/>
          <a:ext cx="6696743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314152" y="4991968"/>
          <a:ext cx="8135938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0446" y="642919"/>
            <a:ext cx="446880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Жилищное хозяйство: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Ремонт подъездов в МКЖД                    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12,8 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муниципального жилого фонда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13,3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Переселение граждан из аварийного жилищного фонда            -    15,0 (ОБ – 9,7)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Установка газовых датчиков в квартирах МКЖД </a:t>
            </a:r>
            <a:r>
              <a:rPr lang="ru-RU" altLang="ru-RU" sz="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-   16,2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Взнос в Фонд капитального ремонта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Коммунальное хозяйство, в </a:t>
            </a:r>
            <a:r>
              <a:rPr lang="ru-RU" altLang="ru-RU" sz="9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ВЗУ в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мкр.Востряково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ул.Ледовская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70,4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(в т.ч. ОБ -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45,7)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 smtClean="0">
                <a:latin typeface="Times New Roman" pitchFamily="18" charset="0"/>
                <a:cs typeface="Times New Roman" pitchFamily="18" charset="0"/>
              </a:rPr>
              <a:t>Благоустройство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, в т.ч.: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Благоустройство сквера у ж/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станции в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Белые Столбы                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93,4 (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т.ч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 ОБ -  60,6)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парков культуры и отдыха                                       -    33,6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Создание и ремонт пешеходных коммуникаций                        -       1,2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Расходы на модернизацию детских игровых площадок,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Установленных ранее с привлечением средств бюджета МО   -    14,4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МКУ «Специализированная служба 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сфере погребения»                                                                       -    90,0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мест общего пользования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436,8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и ремонт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контейнерных площадок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Вывоз и захоронение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несанкционированных свалок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детских игровых площадок                                     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внутриквартальных дорог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Ямочный ремонт дворовых территорий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15,0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Ремонт шахтных колодцев                                                             -      1,0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Плата за уличное освещение                                                          -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145,1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и ремонт уличного освещения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Реконструкция объектов уличного освещения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20,0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Технологическое присоединение сетей уличного освещения    -      3,0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арх.худ.подсветки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на здании Администрации       -      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Гос.программа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«Светлый город»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13,5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Замена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неэнергоэффективных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светильников наружного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освещения                                     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Борьба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 борщевиком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Осуществление переданных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полномочий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жилищному 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контролю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(надзору) за соблюдением гражданами </a:t>
            </a:r>
            <a:endParaRPr lang="ru-RU" alt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правил пользования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газом                                           -     1,7  (в т.ч. ОБ -1,0)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8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66712" y="857232"/>
          <a:ext cx="6293384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97038" y="4775200"/>
          <a:ext cx="813752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5953124" y="1268760"/>
            <a:ext cx="5143537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гидротехнических сооружений  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21,0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Организация мероприятий по охране окружающей среды                -   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отходов на лесных участках,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транспортировка, утилизация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0,8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ОБ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41808" y="555491"/>
          <a:ext cx="6840759" cy="3265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937" y="5013176"/>
          <a:ext cx="8568951" cy="98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248128" y="750988"/>
            <a:ext cx="467995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Общее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учреждений образования                          -   2 869,7 (в т.ч.ОБ – 2 364,4)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блока школы на 825 мест в д.Павловское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1 786,2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1 116,8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школы на 550 мест в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мкр.Барыбино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   403,0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т.ч.ОБ -  260,6)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Краснопутьской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СОШ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391,7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 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352,5)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Домодедовской СОШ № 2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577,4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519,7)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питания обучающихся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274,0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-220,3)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Дошкольное образование: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учреждений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, оказывающих услугу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образования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-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654,0  (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 т.ч. ОБ -  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182,8)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детского сада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на 240 мест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мкр.Южный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-    49,1 (в т.ч. ОБ – 46,7)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Дополнительное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МБУ ДО «ДДШИ»  (11 филиалов)           -  257,5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МБУ ДО ДМЦ «Альбатрос»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35,8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 МБУ ДО ДДТ «Лира»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85,2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образования,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Оздоровительная компания в каникулярное время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40,9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Управления образования                             -   47,7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МКУ «Информационно-методический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центр»                                     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23,4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Молодежного Центра «Победа»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-   61,5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Мероприятия по работе с детьми и молодежью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35360" y="710569"/>
          <a:ext cx="5904656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623888" y="5072063"/>
          <a:ext cx="10152062" cy="90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5951984" y="1326827"/>
            <a:ext cx="5976664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Культура,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"Импульс"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293,4 (17 структурных подразделений (ДК))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ПКиО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«Елочки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»»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105,6  (5 структурных подразделений (парки))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музея                                           -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7,6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80,2  (23 филиала)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Комплектования книжных фондов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                           -       1,2  (в 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. ОБ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0,8)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ремонта ДК "Мир"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303,8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199,3)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мероприятий                               -      10,0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Комитета по культуре              -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33,9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90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80960" y="928670"/>
          <a:ext cx="6768752" cy="298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31950" y="5373688"/>
          <a:ext cx="8135938" cy="93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176120" y="1268759"/>
            <a:ext cx="4689723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Охрана семьи и детства: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детям-сиротам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105,3 – ОБ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Выплаты молодым семьям на приобретение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жилого помещения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-     10,8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Выплата компенсации части оплаты за      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пребывание детей в детском саду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69,0  - ОБ</a:t>
            </a:r>
          </a:p>
          <a:p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Пенсионное обеспечение: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Доплаты к пенсиям муниципальным служащим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14,0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Денежные выплаты Почетным гражданам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Социальное обеспечение населения: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Обеспечение жильем ветеранов, инвалидов 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3,2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-ОБ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гражданам, нах-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в трудной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жизн.ситуации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 медицинским показаниям                                -    3,0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Оганизация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горячего питания малоимущим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1,9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инвалидам                                                               -    4,0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Помощь пенсионерам на зубопротезирование                          -    5,6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работникам реанимации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-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2,4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социально-значимых мероприятий (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ВОВ, вдовы, труженики тыла, узники, блокадники,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дети войны,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семьи погибших участников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локальных войн и т.д.) – 22,1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083951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руб., %</a:t>
            </a: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/>
          </p:nvPr>
        </p:nvGraphicFramePr>
        <p:xfrm>
          <a:off x="695401" y="764704"/>
          <a:ext cx="5978576" cy="3395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827213" y="5013325"/>
          <a:ext cx="830123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5807969" y="1067573"/>
            <a:ext cx="504056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ГС "Авангард"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221,1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"СШ "Олимп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109,2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МБУ «ЦФКС «Горизонт»»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67,4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в области спорта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3,0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Функционирование круглогодичной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спортивной секции по хоккею для детей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и подростков (Академия Фетисова)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-   10,0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Функционирование футбольных команд               -    6,0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многофункциональной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хоккейной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площадки в ЖК «Домодедово Парк»  -    4,1</a:t>
            </a:r>
          </a:p>
          <a:p>
            <a:endParaRPr lang="ru-RU" alt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Субсидия МБУ «СШ «Олимп»» на укрепление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материально-технической базы                               -    5,3 (в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2,6)</a:t>
            </a:r>
          </a:p>
          <a:p>
            <a:endParaRPr lang="ru-RU" altLang="ru-RU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692696"/>
          <a:ext cx="6336704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82304" y="4703936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8132316" y="1457956"/>
            <a:ext cx="3375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Телевидение и радиовещание: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Периодическая печать и издательство: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47,4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3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691856"/>
              </p:ext>
            </p:extLst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7852140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2023-2027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384615"/>
              </p:ext>
            </p:extLst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948,8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968,8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5 178,8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6 126,4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944,8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119,3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34113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175281"/>
              </p:ext>
            </p:extLst>
          </p:nvPr>
        </p:nvGraphicFramePr>
        <p:xfrm>
          <a:off x="2135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632848" cy="529568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Georgia" panose="02040502050405020303" pitchFamily="18" charset="0"/>
              </a:rPr>
              <a:t>Численность постоянного </a:t>
            </a:r>
            <a:r>
              <a:rPr lang="ru-RU" sz="1400" dirty="0" smtClean="0">
                <a:latin typeface="Georgia" panose="02040502050405020303" pitchFamily="18" charset="0"/>
              </a:rPr>
              <a:t>населения на конец года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6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2023-2027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 план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1 641,0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2 048,9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1 206,1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1 051,3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1 063,4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1 481,8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2 355,0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4391552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255152"/>
              </p:ext>
            </p:extLst>
          </p:nvPr>
        </p:nvGraphicFramePr>
        <p:xfrm>
          <a:off x="1127448" y="1124744"/>
          <a:ext cx="9937105" cy="436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868375748"/>
                    </a:ext>
                  </a:extLst>
                </a:gridCol>
                <a:gridCol w="970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7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0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Диспансеризация определенных групп взрослого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57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мерами социальной поддержки медицинских работников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0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6" y="836713"/>
          <a:ext cx="993710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1440043733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84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858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860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865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31318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31340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31350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31400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931,157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1085,038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87091850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8832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3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9289029" cy="4694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129224277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3"/>
          <a:ext cx="10369150" cy="514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9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777970656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308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8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39416" y="836713"/>
          <a:ext cx="10297143" cy="550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630203483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84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4289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8693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2"/>
          <a:ext cx="10081119" cy="496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679526662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92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74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3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776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559497" y="836713"/>
          <a:ext cx="9361038" cy="538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5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3399460651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16007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543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5" y="836713"/>
          <a:ext cx="10441159" cy="5598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4270859359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3718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818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7" y="836713"/>
          <a:ext cx="9865097" cy="5341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3427451013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 которым оказана  имущественная поддержка 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08214081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866951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51456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22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28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624714"/>
              </p:ext>
            </p:extLst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 Инвестиции в основной капитал за счет всех источников финансирования по полному кругу организаций                                                                       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62709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793088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1433736708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4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5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8409056"/>
                  </a:ext>
                </a:extLst>
              </a:tr>
              <a:tr h="567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68179"/>
                  </a:ext>
                </a:extLst>
              </a:tr>
              <a:tr h="6485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16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3863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2" y="836712"/>
          <a:ext cx="979308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1012936663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4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24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               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355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8" cy="5789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3367674388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9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07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1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87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2255698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3527503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716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5028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2"/>
          <a:ext cx="10225137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1463847858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19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86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1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сельского населения в общей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6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 без владельцев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5581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441161" cy="4795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6601353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населения, участвующего в мероприятиях по формированию экологической культуры и образования населения в сфере защиты окружающей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мероприятий по охране и воспроизводству объектов животного мира на территории городского округа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51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документация, необходимая для их эксплуатации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находящихся в муниципальной собственности, на которых проведен комплекс мероприятий по ликвидации последствий их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7543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0068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22513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60712376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4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91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3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прудов на которых выполнены работы по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очиствке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мусора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6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гидротехнических сооружений с неудовлетворительным и опасным уровнем безопасности, приведенных в безопасное техническое состояние и поддерживаемых в безаварийном режиме работы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2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отходов, на лесных участках в составе земель лесного фонда, не предоставленных гражданам и юридическим лицам, в общем объеме обнаруженных отходов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30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369150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1020410242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79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54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Снижение общего количества преступлений, совершенных на территории муниципального образования, не менее чем на 3%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86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40101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3" y="836712"/>
          <a:ext cx="9937103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4259857413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7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5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6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"112"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</a:p>
                    <a:p>
                      <a:pPr algn="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оповещения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54276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0586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3" y="1340768"/>
          <a:ext cx="9865096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1108196868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67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8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547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2"/>
          <a:ext cx="10369154" cy="4996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4209453435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0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83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47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101606"/>
              </p:ext>
            </p:extLst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995469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22513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667535001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4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детских,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41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 пределах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411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вне пределов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0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территориях которых реализуются проекты по созданию комфортной городской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2939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3156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332652"/>
          <a:ext cx="10441158" cy="5760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28797424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18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18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52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 ремонт асфальтового покрытия дворовых территорий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9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Устранены дефекты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9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Приобретена коммунальная техника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 устройство и модернизация контейнерных площадок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Благоустроены дворовые территории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5606069"/>
                  </a:ext>
                </a:extLst>
              </a:tr>
              <a:tr h="991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1709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4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9" cy="4708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6651324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8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2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Обеспечено содержание дворовых территорий и общественных пространств за счет бюджетных средств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5693487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Заменена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2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шкафов управления наружным освещением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детских, игровых площадок, установленных ранее с привлечением средств бюджета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10025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0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3"/>
          <a:ext cx="10081119" cy="548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3275600096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5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8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5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совокупной результативности реализации мероприятий, направленных на развитие конкуренции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2419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0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797169"/>
          <a:ext cx="10585176" cy="5720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2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67945417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35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2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Число субъектов МСП в расчете на 10 тыс. человек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00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42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организации: мобильной торговли (в мобильных пунктах быстрого питания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фудтраках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и передвижных сооружениях (тележках), торговли в киосках малых площадью до 9 кв. м включительно и торговых автоматах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вендинговых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автоматах).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296299370"/>
                  </a:ext>
                </a:extLst>
              </a:tr>
              <a:tr h="3587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 м. /на 1000 жителей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9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972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14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764702"/>
          <a:ext cx="10441159" cy="4824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37084167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315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3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83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предприятиями бытового обслуживания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раб. мест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2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1" y="836712"/>
          <a:ext cx="9937104" cy="540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1685380569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3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1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9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7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986509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44850888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59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незарегистрированных объектов недвижимого имущества, вовлеченных в налоговый оборот по результатам МЗК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44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98641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3" y="836713"/>
          <a:ext cx="10297143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4005580125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76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3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806843386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911082925"/>
                  </a:ext>
                </a:extLst>
              </a:tr>
              <a:tr h="4294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3713588772"/>
                  </a:ext>
                </a:extLst>
              </a:tr>
              <a:tr h="7349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490815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8041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836712"/>
          <a:ext cx="10801202" cy="5470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7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499520442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38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5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61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населения в социальных сетях и мессенджерах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2461017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молодежи, задействованной в мероприятиях по вовлечению в общественную жизнь, от общего числа молодежи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1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реализованных проектов инициативного бюджетирования от общего числа заявленных проектов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0,25046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0,034939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4817887"/>
                  </a:ext>
                </a:extLst>
              </a:tr>
              <a:tr h="316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занимающихся добровольческой (волонтерской) деятельностью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9820662"/>
                  </a:ext>
                </a:extLst>
              </a:tr>
              <a:tr h="501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542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03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477439"/>
              </p:ext>
            </p:extLst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3001738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4" y="836712"/>
          <a:ext cx="1094521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8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5916629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36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813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5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7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1661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73524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937103" cy="5388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509660716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0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9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 в МФЦ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97,5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4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684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3"/>
          <a:ext cx="10081119" cy="5117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3460435113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0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53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юридически значимого электронного документооборота в органах местного самоуправления и подведомственных им учреждениях в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34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Быстро/качественно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- Доля сообщений, отправленных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6020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153126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5276661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6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0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1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домохозяйств, которым обеспечена возможность фиксированного широкополосного доступа к информационно-телекоммуникационной сети «Интернет»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9852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19436" y="881470"/>
          <a:ext cx="1015312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300130975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7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7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8449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908720"/>
          <a:ext cx="10441160" cy="5417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01056743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8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8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3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36059447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0081643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15537014"/>
                  </a:ext>
                </a:extLst>
              </a:tr>
              <a:tr h="5338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0723957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38,4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38,71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43,2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45,6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939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83537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3" y="836712"/>
          <a:ext cx="10153128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0">
                  <a:extLst>
                    <a:ext uri="{9D8B030D-6E8A-4147-A177-3AD203B41FA5}">
                      <a16:colId xmlns:a16="http://schemas.microsoft.com/office/drawing/2014/main" val="2007737983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898166832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70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6">
                <a:tc gridSpan="8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94,48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Оснащенность многоквартирных домов общедомовыми (коллективными) приборами учета потребляемых энергетических ресурсов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83,96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84,51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57,86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59,31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6354082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3096391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9961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88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1052735"/>
          <a:ext cx="10225137" cy="353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88298601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06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годам реализации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49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1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92606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526708"/>
              </p:ext>
            </p:extLst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18.04.2023 №  290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92,36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 о. Домодедово МО от 29.03.2023 № 271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24.10.2023 № 443 "Об  оказании единовременной материальной помощи«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10200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30.01.2023 №  19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550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719498"/>
              </p:ext>
            </p:extLst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4479562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30.01.2023 №  20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08.02.2023 №  89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1804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1-4/1296«О  бюджете городского округа 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96,77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64702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17022,0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16051,5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2056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24.11.2023№ 1-4/1386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10349,5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46 (15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7877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712,9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1135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6" y="908047"/>
          <a:ext cx="10297142" cy="5615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2024 и 2025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16294,7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</a:t>
                      </a:r>
                      <a:r>
                        <a:rPr kumimoji="0" lang="ru-RU" sz="9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 2024 и 2025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8537,4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14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4624"/>
            <a:ext cx="792088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</a:t>
            </a:r>
            <a:r>
              <a:rPr lang="ru-RU" sz="1400" dirty="0" smtClean="0">
                <a:latin typeface="Georgia" panose="02040502050405020303" pitchFamily="18" charset="0"/>
              </a:rPr>
              <a:t/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осуществляется </a:t>
            </a:r>
            <a:r>
              <a:rPr lang="ru-RU" sz="1400" dirty="0">
                <a:latin typeface="Georgia" panose="02040502050405020303" pitchFamily="18" charset="0"/>
              </a:rPr>
              <a:t>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90" y="764703"/>
          <a:ext cx="10873208" cy="5479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1 433,4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33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9763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266,4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Технологическое присоединение к централизованной системе водоотведения хозяйственно-бытовой канализации,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водоотведения ливневой канализации объекта строительства: "Общеобразовательная школа на  550 мест по адресу: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мкр.Барыбино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ул.Макаренко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 fontAlgn="ctr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81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87" y="764702"/>
          <a:ext cx="10657188" cy="54285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Разработка ПСД для строительства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детского сада на 190 мест 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мкр.Авиационный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ЖК «Космос»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и реконструкция тепловой сети котельной «Авиационная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мкр.Авиационный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ул.Королева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Авиационный.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реконструкции планируется в 2025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году.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и реконструкция тепловой сети котельной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мкр.Центральный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: «25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лет </a:t>
                      </a:r>
                      <a:r>
                        <a:rPr lang="ru-RU" sz="9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Окрября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мкр.Центральный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ул.Корнеева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ул.Каширское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шоссе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позволит обеспечить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устойчивую работу системы теплоснабжения микрорайона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Центральный.  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Окончание строительства и реконструкции планируется в 2025 году. </a:t>
                      </a: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6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836712"/>
          <a:ext cx="10513167" cy="5161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блочно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-модульной котельной на 17 МВт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Белые столбы </a:t>
                      </a: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бесперебойную работу системы централизованного теплоснабжения микрорайона Белые Столбы.</a:t>
                      </a:r>
                    </a:p>
                    <a:p>
                      <a:pPr algn="ctr" fontAlgn="b"/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2027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блочно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-модульной котельной на 1,5 МВт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д.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Шубино-2</a:t>
                      </a:r>
                    </a:p>
                    <a:p>
                      <a:pPr algn="ctr" fontAlgn="b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бесперебойную работу системы централизованного теплоснабжения д.Шубино-2</a:t>
                      </a:r>
                    </a:p>
                    <a:p>
                      <a:pPr algn="ctr" fontAlgn="b"/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участков тепловых сетей в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 от ТК-2 до ТК-4 в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 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Южный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реконструкции объекта планируется в 2026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9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08720"/>
          <a:ext cx="10513167" cy="5161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участков тепловых сетей от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блочно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-модульной котельной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 17 МВт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Белые столбы </a:t>
                      </a: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Белые Столбы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реконструкции объекта планируется в 2027 году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теплосети котельной «25 лет Октября»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ул.Корнеева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Центральный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реконструкции объекта планируется в 2025 году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очистных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сооружений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расположенных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Авиационный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проекта позволит уменьшить степень загрязнения сточных вод до значения, соответствующего действующим санитарно-эпидемиологическим нормам и требованиям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22080</TotalTime>
  <Words>15089</Words>
  <Application>Microsoft Office PowerPoint</Application>
  <PresentationFormat>Широкоэкранный</PresentationFormat>
  <Paragraphs>4000</Paragraphs>
  <Slides>101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101</vt:i4>
      </vt:variant>
    </vt:vector>
  </HeadingPairs>
  <TitlesOfParts>
    <vt:vector size="112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утвержденного бюджета городского округа Домодедово  на 2025 год и плановый период 2026 и 2027 гг. (по решению Совета депутатов городского округа Домодедово от 25.12.2024 №1-4/1514                    « О бюджете городского округа Домодедово на 2025 год и плановый период 2026 и 2027 годов») 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Численность постоянного населения на конец года                                                                                                           (тыс. чел.)</vt:lpstr>
      <vt:lpstr>       Инвестиции в основной капитал за счет всех источников финансирования по полному кругу организаций                                                                      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2025 год и плановый период 2026 - 2027 гг. в сравнении с фактическим исполнением 2021-2024 годов млн. руб.</vt:lpstr>
      <vt:lpstr>Основные параметры бюджета на 2025 год и плановый период 2026 и 2027 гг. в сравнении с фактическим исполнением 2022-2024 годов, млн. руб.</vt:lpstr>
      <vt:lpstr>                                                                                   Муниципальный долг,  млн.руб.</vt:lpstr>
      <vt:lpstr>Объем и структура муниципального внутреннего долга городского округа Домодедово                            млн.руб.</vt:lpstr>
      <vt:lpstr>                                 Динамика доходов 2023-2027 гг.  млн. руб.</vt:lpstr>
      <vt:lpstr>Презентация PowerPoint</vt:lpstr>
      <vt:lpstr>Структура налоговых доходов 2025 года, млн.руб.</vt:lpstr>
      <vt:lpstr>Структура неналоговых доходов 2025 года, млн.руб.</vt:lpstr>
      <vt:lpstr>Изменение структуры налоговых и неналоговых доходов городского округа Домодедово за 2023-2027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2023-2027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2023-2027 годах по программам</vt:lpstr>
      <vt:lpstr>Расходы бюджета городского округа в 2023-2027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3555</cp:revision>
  <cp:lastPrinted>2022-11-09T13:42:47Z</cp:lastPrinted>
  <dcterms:created xsi:type="dcterms:W3CDTF">2015-09-30T07:48:07Z</dcterms:created>
  <dcterms:modified xsi:type="dcterms:W3CDTF">2025-02-20T14:49:15Z</dcterms:modified>
</cp:coreProperties>
</file>